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4"/>
  </p:notesMasterIdLst>
  <p:handoutMasterIdLst>
    <p:handoutMasterId r:id="rId55"/>
  </p:handoutMasterIdLst>
  <p:sldIdLst>
    <p:sldId id="442" r:id="rId2"/>
    <p:sldId id="363" r:id="rId3"/>
    <p:sldId id="427" r:id="rId4"/>
    <p:sldId id="428" r:id="rId5"/>
    <p:sldId id="429" r:id="rId6"/>
    <p:sldId id="430" r:id="rId7"/>
    <p:sldId id="431" r:id="rId8"/>
    <p:sldId id="432" r:id="rId9"/>
    <p:sldId id="433" r:id="rId10"/>
    <p:sldId id="434" r:id="rId11"/>
    <p:sldId id="435" r:id="rId12"/>
    <p:sldId id="436" r:id="rId13"/>
    <p:sldId id="437" r:id="rId14"/>
    <p:sldId id="438" r:id="rId15"/>
    <p:sldId id="439" r:id="rId16"/>
    <p:sldId id="440" r:id="rId17"/>
    <p:sldId id="441" r:id="rId18"/>
    <p:sldId id="393" r:id="rId19"/>
    <p:sldId id="394" r:id="rId20"/>
    <p:sldId id="395" r:id="rId21"/>
    <p:sldId id="396" r:id="rId22"/>
    <p:sldId id="397" r:id="rId23"/>
    <p:sldId id="398" r:id="rId24"/>
    <p:sldId id="399" r:id="rId25"/>
    <p:sldId id="400" r:id="rId26"/>
    <p:sldId id="401" r:id="rId27"/>
    <p:sldId id="402" r:id="rId28"/>
    <p:sldId id="403" r:id="rId29"/>
    <p:sldId id="404" r:id="rId30"/>
    <p:sldId id="405" r:id="rId31"/>
    <p:sldId id="406" r:id="rId32"/>
    <p:sldId id="407" r:id="rId33"/>
    <p:sldId id="408" r:id="rId34"/>
    <p:sldId id="409" r:id="rId35"/>
    <p:sldId id="410" r:id="rId36"/>
    <p:sldId id="411" r:id="rId37"/>
    <p:sldId id="412" r:id="rId38"/>
    <p:sldId id="413" r:id="rId39"/>
    <p:sldId id="414" r:id="rId40"/>
    <p:sldId id="415" r:id="rId41"/>
    <p:sldId id="416" r:id="rId42"/>
    <p:sldId id="417" r:id="rId43"/>
    <p:sldId id="418" r:id="rId44"/>
    <p:sldId id="419" r:id="rId45"/>
    <p:sldId id="420" r:id="rId46"/>
    <p:sldId id="421" r:id="rId47"/>
    <p:sldId id="422" r:id="rId48"/>
    <p:sldId id="423" r:id="rId49"/>
    <p:sldId id="424" r:id="rId50"/>
    <p:sldId id="425" r:id="rId51"/>
    <p:sldId id="426" r:id="rId52"/>
    <p:sldId id="392" r:id="rId53"/>
  </p:sldIdLst>
  <p:sldSz cx="9144000" cy="6858000" type="screen4x3"/>
  <p:notesSz cx="7077075" cy="936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30" d="100"/>
          <a:sy n="130" d="100"/>
        </p:scale>
        <p:origin x="1056" y="132"/>
      </p:cViewPr>
      <p:guideLst/>
    </p:cSldViewPr>
  </p:slideViewPr>
  <p:notesTextViewPr>
    <p:cViewPr>
      <p:scale>
        <a:sx n="1" d="1"/>
        <a:sy n="1" d="1"/>
      </p:scale>
      <p:origin x="0" y="0"/>
    </p:cViewPr>
  </p:notesTextViewPr>
  <p:sorterViewPr>
    <p:cViewPr varScale="1">
      <p:scale>
        <a:sx n="100" d="100"/>
        <a:sy n="100" d="100"/>
      </p:scale>
      <p:origin x="0" y="-682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66732" cy="470073"/>
          </a:xfrm>
          <a:prstGeom prst="rect">
            <a:avLst/>
          </a:prstGeom>
        </p:spPr>
        <p:txBody>
          <a:bodyPr vert="horz" lIns="92638" tIns="46319" rIns="92638" bIns="46319" rtlCol="0"/>
          <a:lstStyle>
            <a:lvl1pPr algn="l">
              <a:defRPr sz="1200"/>
            </a:lvl1pPr>
          </a:lstStyle>
          <a:p>
            <a:endParaRPr lang="en-US" dirty="0"/>
          </a:p>
        </p:txBody>
      </p:sp>
      <p:sp>
        <p:nvSpPr>
          <p:cNvPr id="3" name="Date Placeholder 2"/>
          <p:cNvSpPr>
            <a:spLocks noGrp="1"/>
          </p:cNvSpPr>
          <p:nvPr>
            <p:ph type="dt" sz="quarter" idx="1"/>
          </p:nvPr>
        </p:nvSpPr>
        <p:spPr>
          <a:xfrm>
            <a:off x="4008705" y="1"/>
            <a:ext cx="3066732" cy="470073"/>
          </a:xfrm>
          <a:prstGeom prst="rect">
            <a:avLst/>
          </a:prstGeom>
        </p:spPr>
        <p:txBody>
          <a:bodyPr vert="horz" lIns="92638" tIns="46319" rIns="92638" bIns="46319" rtlCol="0"/>
          <a:lstStyle>
            <a:lvl1pPr algn="r">
              <a:defRPr sz="1200"/>
            </a:lvl1pPr>
          </a:lstStyle>
          <a:p>
            <a:fld id="{A241AC98-512A-4A35-865E-757B6C1F07A2}" type="datetimeFigureOut">
              <a:rPr lang="en-US" smtClean="0"/>
              <a:t>7/19/2016</a:t>
            </a:fld>
            <a:endParaRPr lang="en-US" dirty="0"/>
          </a:p>
        </p:txBody>
      </p:sp>
      <p:sp>
        <p:nvSpPr>
          <p:cNvPr id="4" name="Footer Placeholder 3"/>
          <p:cNvSpPr>
            <a:spLocks noGrp="1"/>
          </p:cNvSpPr>
          <p:nvPr>
            <p:ph type="ftr" sz="quarter" idx="2"/>
          </p:nvPr>
        </p:nvSpPr>
        <p:spPr>
          <a:xfrm>
            <a:off x="0" y="8893005"/>
            <a:ext cx="3066732" cy="470073"/>
          </a:xfrm>
          <a:prstGeom prst="rect">
            <a:avLst/>
          </a:prstGeom>
        </p:spPr>
        <p:txBody>
          <a:bodyPr vert="horz" lIns="92638" tIns="46319" rIns="92638" bIns="46319" rtlCol="0" anchor="b"/>
          <a:lstStyle>
            <a:lvl1pPr algn="l">
              <a:defRPr sz="1200"/>
            </a:lvl1pPr>
          </a:lstStyle>
          <a:p>
            <a:endParaRPr lang="en-US" dirty="0"/>
          </a:p>
        </p:txBody>
      </p:sp>
      <p:sp>
        <p:nvSpPr>
          <p:cNvPr id="5" name="Slide Number Placeholder 4"/>
          <p:cNvSpPr>
            <a:spLocks noGrp="1"/>
          </p:cNvSpPr>
          <p:nvPr>
            <p:ph type="sldNum" sz="quarter" idx="3"/>
          </p:nvPr>
        </p:nvSpPr>
        <p:spPr>
          <a:xfrm>
            <a:off x="4008705" y="8893005"/>
            <a:ext cx="3066732" cy="470073"/>
          </a:xfrm>
          <a:prstGeom prst="rect">
            <a:avLst/>
          </a:prstGeom>
        </p:spPr>
        <p:txBody>
          <a:bodyPr vert="horz" lIns="92638" tIns="46319" rIns="92638" bIns="46319" rtlCol="0" anchor="b"/>
          <a:lstStyle>
            <a:lvl1pPr algn="r">
              <a:defRPr sz="1200"/>
            </a:lvl1pPr>
          </a:lstStyle>
          <a:p>
            <a:fld id="{825528D0-251A-41BC-8967-C65EDA3BFD3D}" type="slidenum">
              <a:rPr lang="en-US" smtClean="0"/>
              <a:t>‹#›</a:t>
            </a:fld>
            <a:endParaRPr lang="en-US" dirty="0"/>
          </a:p>
        </p:txBody>
      </p:sp>
    </p:spTree>
    <p:extLst>
      <p:ext uri="{BB962C8B-B14F-4D97-AF65-F5344CB8AC3E}">
        <p14:creationId xmlns:p14="http://schemas.microsoft.com/office/powerpoint/2010/main" val="3586195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66732" cy="470073"/>
          </a:xfrm>
          <a:prstGeom prst="rect">
            <a:avLst/>
          </a:prstGeom>
        </p:spPr>
        <p:txBody>
          <a:bodyPr vert="horz" lIns="92638" tIns="46319" rIns="92638" bIns="46319" rtlCol="0"/>
          <a:lstStyle>
            <a:lvl1pPr algn="l">
              <a:defRPr sz="1200"/>
            </a:lvl1pPr>
          </a:lstStyle>
          <a:p>
            <a:endParaRPr lang="en-US" dirty="0"/>
          </a:p>
        </p:txBody>
      </p:sp>
      <p:sp>
        <p:nvSpPr>
          <p:cNvPr id="3" name="Date Placeholder 2"/>
          <p:cNvSpPr>
            <a:spLocks noGrp="1"/>
          </p:cNvSpPr>
          <p:nvPr>
            <p:ph type="dt" idx="1"/>
          </p:nvPr>
        </p:nvSpPr>
        <p:spPr>
          <a:xfrm>
            <a:off x="4008705" y="1"/>
            <a:ext cx="3066732" cy="470073"/>
          </a:xfrm>
          <a:prstGeom prst="rect">
            <a:avLst/>
          </a:prstGeom>
        </p:spPr>
        <p:txBody>
          <a:bodyPr vert="horz" lIns="92638" tIns="46319" rIns="92638" bIns="46319" rtlCol="0"/>
          <a:lstStyle>
            <a:lvl1pPr algn="r">
              <a:defRPr sz="1200"/>
            </a:lvl1pPr>
          </a:lstStyle>
          <a:p>
            <a:fld id="{3854CEE7-15DE-41D9-8CA2-D1E137B1D850}" type="datetimeFigureOut">
              <a:rPr lang="en-US" smtClean="0"/>
              <a:t>7/19/2016</a:t>
            </a:fld>
            <a:endParaRPr lang="en-US" dirty="0"/>
          </a:p>
        </p:txBody>
      </p:sp>
      <p:sp>
        <p:nvSpPr>
          <p:cNvPr id="4" name="Slide Image Placeholder 3"/>
          <p:cNvSpPr>
            <a:spLocks noGrp="1" noRot="1" noChangeAspect="1"/>
          </p:cNvSpPr>
          <p:nvPr>
            <p:ph type="sldImg" idx="2"/>
          </p:nvPr>
        </p:nvSpPr>
        <p:spPr>
          <a:xfrm>
            <a:off x="1431925" y="1169988"/>
            <a:ext cx="4213225" cy="3160712"/>
          </a:xfrm>
          <a:prstGeom prst="rect">
            <a:avLst/>
          </a:prstGeom>
          <a:noFill/>
          <a:ln w="12700">
            <a:solidFill>
              <a:prstClr val="black"/>
            </a:solidFill>
          </a:ln>
        </p:spPr>
        <p:txBody>
          <a:bodyPr vert="horz" lIns="92638" tIns="46319" rIns="92638" bIns="46319" rtlCol="0" anchor="ctr"/>
          <a:lstStyle/>
          <a:p>
            <a:endParaRPr lang="en-US" dirty="0"/>
          </a:p>
        </p:txBody>
      </p:sp>
      <p:sp>
        <p:nvSpPr>
          <p:cNvPr id="5" name="Notes Placeholder 4"/>
          <p:cNvSpPr>
            <a:spLocks noGrp="1"/>
          </p:cNvSpPr>
          <p:nvPr>
            <p:ph type="body" sz="quarter" idx="3"/>
          </p:nvPr>
        </p:nvSpPr>
        <p:spPr>
          <a:xfrm>
            <a:off x="707708" y="4505662"/>
            <a:ext cx="5661660" cy="3687031"/>
          </a:xfrm>
          <a:prstGeom prst="rect">
            <a:avLst/>
          </a:prstGeom>
        </p:spPr>
        <p:txBody>
          <a:bodyPr vert="horz" lIns="92638" tIns="46319" rIns="92638" bIns="4631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3005"/>
            <a:ext cx="3066732" cy="470073"/>
          </a:xfrm>
          <a:prstGeom prst="rect">
            <a:avLst/>
          </a:prstGeom>
        </p:spPr>
        <p:txBody>
          <a:bodyPr vert="horz" lIns="92638" tIns="46319" rIns="92638" bIns="46319" rtlCol="0" anchor="b"/>
          <a:lstStyle>
            <a:lvl1pPr algn="l">
              <a:defRPr sz="1200"/>
            </a:lvl1pPr>
          </a:lstStyle>
          <a:p>
            <a:endParaRPr lang="en-US" dirty="0"/>
          </a:p>
        </p:txBody>
      </p:sp>
      <p:sp>
        <p:nvSpPr>
          <p:cNvPr id="7" name="Slide Number Placeholder 6"/>
          <p:cNvSpPr>
            <a:spLocks noGrp="1"/>
          </p:cNvSpPr>
          <p:nvPr>
            <p:ph type="sldNum" sz="quarter" idx="5"/>
          </p:nvPr>
        </p:nvSpPr>
        <p:spPr>
          <a:xfrm>
            <a:off x="4008705" y="8893005"/>
            <a:ext cx="3066732" cy="470073"/>
          </a:xfrm>
          <a:prstGeom prst="rect">
            <a:avLst/>
          </a:prstGeom>
        </p:spPr>
        <p:txBody>
          <a:bodyPr vert="horz" lIns="92638" tIns="46319" rIns="92638" bIns="46319" rtlCol="0" anchor="b"/>
          <a:lstStyle>
            <a:lvl1pPr algn="r">
              <a:defRPr sz="1200"/>
            </a:lvl1pPr>
          </a:lstStyle>
          <a:p>
            <a:fld id="{76317BBA-0BC6-419B-B826-088209688372}" type="slidenum">
              <a:rPr lang="en-US" smtClean="0"/>
              <a:t>‹#›</a:t>
            </a:fld>
            <a:endParaRPr lang="en-US" dirty="0"/>
          </a:p>
        </p:txBody>
      </p:sp>
    </p:spTree>
    <p:extLst>
      <p:ext uri="{BB962C8B-B14F-4D97-AF65-F5344CB8AC3E}">
        <p14:creationId xmlns:p14="http://schemas.microsoft.com/office/powerpoint/2010/main" val="3541192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a:t>
            </a:fld>
            <a:endParaRPr lang="en-US"/>
          </a:p>
        </p:txBody>
      </p:sp>
    </p:spTree>
    <p:extLst>
      <p:ext uri="{BB962C8B-B14F-4D97-AF65-F5344CB8AC3E}">
        <p14:creationId xmlns:p14="http://schemas.microsoft.com/office/powerpoint/2010/main" val="312702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216858F-DDBF-49D2-8594-4CAD97196424}" type="datetime1">
              <a:rPr lang="en-US" smtClean="0"/>
              <a:t>7/19/2016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50AD656-6FF9-465D-B7B0-1CD0DD39CD23}" type="slidenum">
              <a:rPr lang="en-US" smtClean="0"/>
              <a:t>‹#›</a:t>
            </a:fld>
            <a:endParaRPr lang="en-US" dirty="0"/>
          </a:p>
        </p:txBody>
      </p:sp>
    </p:spTree>
    <p:extLst>
      <p:ext uri="{BB962C8B-B14F-4D97-AF65-F5344CB8AC3E}">
        <p14:creationId xmlns:p14="http://schemas.microsoft.com/office/powerpoint/2010/main" val="3277065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BF75B3-5AA0-49DF-8743-A0F7B9908C28}" type="datetime1">
              <a:rPr lang="en-US" smtClean="0"/>
              <a:t>7/19/2016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50AD656-6FF9-465D-B7B0-1CD0DD39CD23}" type="slidenum">
              <a:rPr lang="en-US" smtClean="0"/>
              <a:t>‹#›</a:t>
            </a:fld>
            <a:endParaRPr lang="en-US" dirty="0"/>
          </a:p>
        </p:txBody>
      </p:sp>
    </p:spTree>
    <p:extLst>
      <p:ext uri="{BB962C8B-B14F-4D97-AF65-F5344CB8AC3E}">
        <p14:creationId xmlns:p14="http://schemas.microsoft.com/office/powerpoint/2010/main" val="3705590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9AC11B-1D96-4693-A091-A14EC03F2AAB}" type="datetime1">
              <a:rPr lang="en-US" smtClean="0"/>
              <a:t>7/19/2016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50AD656-6FF9-465D-B7B0-1CD0DD39CD23}" type="slidenum">
              <a:rPr lang="en-US" smtClean="0"/>
              <a:t>‹#›</a:t>
            </a:fld>
            <a:endParaRPr lang="en-US" dirty="0"/>
          </a:p>
        </p:txBody>
      </p:sp>
    </p:spTree>
    <p:extLst>
      <p:ext uri="{BB962C8B-B14F-4D97-AF65-F5344CB8AC3E}">
        <p14:creationId xmlns:p14="http://schemas.microsoft.com/office/powerpoint/2010/main" val="2347932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1D3A24-3D0A-4B6A-A648-14C9D0A35CE8}" type="datetime1">
              <a:rPr lang="en-US" smtClean="0"/>
              <a:t>7/19/2016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50AD656-6FF9-465D-B7B0-1CD0DD39CD23}" type="slidenum">
              <a:rPr lang="en-US" smtClean="0"/>
              <a:t>‹#›</a:t>
            </a:fld>
            <a:endParaRPr lang="en-US" dirty="0"/>
          </a:p>
        </p:txBody>
      </p:sp>
    </p:spTree>
    <p:extLst>
      <p:ext uri="{BB962C8B-B14F-4D97-AF65-F5344CB8AC3E}">
        <p14:creationId xmlns:p14="http://schemas.microsoft.com/office/powerpoint/2010/main" val="885261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3D3927-9DD7-4FAB-B8AB-DE9679B1B763}" type="datetime1">
              <a:rPr lang="en-US" smtClean="0"/>
              <a:t>7/19/2016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50AD656-6FF9-465D-B7B0-1CD0DD39CD23}" type="slidenum">
              <a:rPr lang="en-US" smtClean="0"/>
              <a:t>‹#›</a:t>
            </a:fld>
            <a:endParaRPr lang="en-US" dirty="0"/>
          </a:p>
        </p:txBody>
      </p:sp>
    </p:spTree>
    <p:extLst>
      <p:ext uri="{BB962C8B-B14F-4D97-AF65-F5344CB8AC3E}">
        <p14:creationId xmlns:p14="http://schemas.microsoft.com/office/powerpoint/2010/main" val="71095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3C40F87-A762-4786-A0F3-E6E52784AD72}" type="datetime1">
              <a:rPr lang="en-US" smtClean="0"/>
              <a:t>7/19/2016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50AD656-6FF9-465D-B7B0-1CD0DD39CD23}" type="slidenum">
              <a:rPr lang="en-US" smtClean="0"/>
              <a:t>‹#›</a:t>
            </a:fld>
            <a:endParaRPr lang="en-US" dirty="0"/>
          </a:p>
        </p:txBody>
      </p:sp>
    </p:spTree>
    <p:extLst>
      <p:ext uri="{BB962C8B-B14F-4D97-AF65-F5344CB8AC3E}">
        <p14:creationId xmlns:p14="http://schemas.microsoft.com/office/powerpoint/2010/main" val="1822927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424A9E9-4BD1-4085-B629-DC132E8E19A7}" type="datetime1">
              <a:rPr lang="en-US" smtClean="0"/>
              <a:t>7/19/2016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50AD656-6FF9-465D-B7B0-1CD0DD39CD23}" type="slidenum">
              <a:rPr lang="en-US" smtClean="0"/>
              <a:t>‹#›</a:t>
            </a:fld>
            <a:endParaRPr lang="en-US" dirty="0"/>
          </a:p>
        </p:txBody>
      </p:sp>
    </p:spTree>
    <p:extLst>
      <p:ext uri="{BB962C8B-B14F-4D97-AF65-F5344CB8AC3E}">
        <p14:creationId xmlns:p14="http://schemas.microsoft.com/office/powerpoint/2010/main" val="315653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BDBAEE4-5C62-40F3-B8EE-BDF1722E4935}" type="datetime1">
              <a:rPr lang="en-US" smtClean="0"/>
              <a:t>7/19/2016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50AD656-6FF9-465D-B7B0-1CD0DD39CD23}" type="slidenum">
              <a:rPr lang="en-US" smtClean="0"/>
              <a:t>‹#›</a:t>
            </a:fld>
            <a:endParaRPr lang="en-US" dirty="0"/>
          </a:p>
        </p:txBody>
      </p:sp>
    </p:spTree>
    <p:extLst>
      <p:ext uri="{BB962C8B-B14F-4D97-AF65-F5344CB8AC3E}">
        <p14:creationId xmlns:p14="http://schemas.microsoft.com/office/powerpoint/2010/main" val="1824419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C53647-9143-469F-86C8-D4ADDE039833}" type="datetime1">
              <a:rPr lang="en-US" smtClean="0"/>
              <a:t>7/19/2016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50AD656-6FF9-465D-B7B0-1CD0DD39CD23}" type="slidenum">
              <a:rPr lang="en-US" smtClean="0"/>
              <a:t>‹#›</a:t>
            </a:fld>
            <a:endParaRPr lang="en-US" dirty="0"/>
          </a:p>
        </p:txBody>
      </p:sp>
    </p:spTree>
    <p:extLst>
      <p:ext uri="{BB962C8B-B14F-4D97-AF65-F5344CB8AC3E}">
        <p14:creationId xmlns:p14="http://schemas.microsoft.com/office/powerpoint/2010/main" val="3480274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90D86F-2F4D-4259-99D2-C98B1BD428DC}" type="datetime1">
              <a:rPr lang="en-US" smtClean="0"/>
              <a:t>7/19/2016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50AD656-6FF9-465D-B7B0-1CD0DD39CD23}" type="slidenum">
              <a:rPr lang="en-US" smtClean="0"/>
              <a:t>‹#›</a:t>
            </a:fld>
            <a:endParaRPr lang="en-US" dirty="0"/>
          </a:p>
        </p:txBody>
      </p:sp>
    </p:spTree>
    <p:extLst>
      <p:ext uri="{BB962C8B-B14F-4D97-AF65-F5344CB8AC3E}">
        <p14:creationId xmlns:p14="http://schemas.microsoft.com/office/powerpoint/2010/main" val="1608694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B95BE2-15DA-4158-B0C7-E7B91C5064B3}" type="datetime1">
              <a:rPr lang="en-US" smtClean="0"/>
              <a:t>7/19/2016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50AD656-6FF9-465D-B7B0-1CD0DD39CD23}" type="slidenum">
              <a:rPr lang="en-US" smtClean="0"/>
              <a:t>‹#›</a:t>
            </a:fld>
            <a:endParaRPr lang="en-US" dirty="0"/>
          </a:p>
        </p:txBody>
      </p:sp>
    </p:spTree>
    <p:extLst>
      <p:ext uri="{BB962C8B-B14F-4D97-AF65-F5344CB8AC3E}">
        <p14:creationId xmlns:p14="http://schemas.microsoft.com/office/powerpoint/2010/main" val="4137983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DD83C2-31FD-423F-A170-675DA023EBD5}" type="datetime1">
              <a:rPr lang="en-US" smtClean="0"/>
              <a:t>7/19/2016</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0AD656-6FF9-465D-B7B0-1CD0DD39CD23}" type="slidenum">
              <a:rPr lang="en-US" smtClean="0"/>
              <a:t>‹#›</a:t>
            </a:fld>
            <a:endParaRPr lang="en-US" dirty="0"/>
          </a:p>
        </p:txBody>
      </p:sp>
    </p:spTree>
    <p:extLst>
      <p:ext uri="{BB962C8B-B14F-4D97-AF65-F5344CB8AC3E}">
        <p14:creationId xmlns:p14="http://schemas.microsoft.com/office/powerpoint/2010/main" val="10309697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2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jpeg"/></Relationships>
</file>

<file path=ppt/slides/_rels/slide26.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8.jpe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4.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8.jpe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6.emf"/><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161159" y="4534101"/>
            <a:ext cx="2520778" cy="1200329"/>
          </a:xfrm>
          <a:prstGeom prst="rect">
            <a:avLst/>
          </a:prstGeom>
          <a:noFill/>
        </p:spPr>
        <p:txBody>
          <a:bodyPr wrap="square" rtlCol="0">
            <a:spAutoFit/>
          </a:bodyPr>
          <a:lstStyle/>
          <a:p>
            <a:pPr algn="ctr"/>
            <a:r>
              <a:rPr lang="en-US" b="1" dirty="0"/>
              <a:t>Session 11</a:t>
            </a:r>
          </a:p>
          <a:p>
            <a:pPr algn="ctr"/>
            <a:r>
              <a:rPr lang="en-US" dirty="0"/>
              <a:t>Binary Encoding, Recursive Search with Backtracking</a:t>
            </a:r>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3711" y="783949"/>
            <a:ext cx="4399962" cy="2253422"/>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47837" y="2037842"/>
            <a:ext cx="3261090" cy="2810024"/>
          </a:xfrm>
          <a:prstGeom prst="rect">
            <a:avLst/>
          </a:prstGeom>
        </p:spPr>
      </p:pic>
      <p:pic>
        <p:nvPicPr>
          <p:cNvPr id="8" name="Picture 7"/>
          <p:cNvPicPr>
            <a:picLocks noChangeAspect="1"/>
          </p:cNvPicPr>
          <p:nvPr/>
        </p:nvPicPr>
        <p:blipFill>
          <a:blip r:embed="rId4"/>
          <a:stretch>
            <a:fillRect/>
          </a:stretch>
        </p:blipFill>
        <p:spPr>
          <a:xfrm>
            <a:off x="3336348" y="4712277"/>
            <a:ext cx="2447925" cy="1866900"/>
          </a:xfrm>
          <a:prstGeom prst="rect">
            <a:avLst/>
          </a:prstGeom>
        </p:spPr>
      </p:pic>
      <p:pic>
        <p:nvPicPr>
          <p:cNvPr id="9" name="Picture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12618" y="4431247"/>
            <a:ext cx="2521527" cy="1670512"/>
          </a:xfrm>
          <a:prstGeom prst="rect">
            <a:avLst/>
          </a:prstGeom>
        </p:spPr>
      </p:pic>
      <p:sp>
        <p:nvSpPr>
          <p:cNvPr id="4" name="Slide Number Placeholder 3"/>
          <p:cNvSpPr>
            <a:spLocks noGrp="1"/>
          </p:cNvSpPr>
          <p:nvPr>
            <p:ph type="sldNum" sz="quarter" idx="12"/>
          </p:nvPr>
        </p:nvSpPr>
        <p:spPr/>
        <p:txBody>
          <a:bodyPr/>
          <a:lstStyle/>
          <a:p>
            <a:fld id="{650AD656-6FF9-465D-B7B0-1CD0DD39CD23}" type="slidenum">
              <a:rPr lang="en-US" smtClean="0"/>
              <a:t>1</a:t>
            </a:fld>
            <a:endParaRPr lang="en-US" dirty="0"/>
          </a:p>
        </p:txBody>
      </p:sp>
      <p:sp>
        <p:nvSpPr>
          <p:cNvPr id="12" name="TextBox 11"/>
          <p:cNvSpPr txBox="1"/>
          <p:nvPr/>
        </p:nvSpPr>
        <p:spPr>
          <a:xfrm>
            <a:off x="5850296" y="2494684"/>
            <a:ext cx="3172691" cy="1200329"/>
          </a:xfrm>
          <a:prstGeom prst="rect">
            <a:avLst/>
          </a:prstGeom>
          <a:noFill/>
        </p:spPr>
        <p:txBody>
          <a:bodyPr wrap="square" rtlCol="0">
            <a:spAutoFit/>
          </a:bodyPr>
          <a:lstStyle/>
          <a:p>
            <a:pPr algn="ctr"/>
            <a:r>
              <a:rPr lang="en-US" sz="2400" b="1" dirty="0"/>
              <a:t>Advanced</a:t>
            </a:r>
          </a:p>
          <a:p>
            <a:pPr algn="ctr"/>
            <a:r>
              <a:rPr lang="en-US" sz="2400" b="1" dirty="0"/>
              <a:t>Scientific Computing</a:t>
            </a:r>
          </a:p>
          <a:p>
            <a:pPr algn="ctr"/>
            <a:r>
              <a:rPr lang="en-US" sz="2400" b="1" dirty="0"/>
              <a:t>(SciComp 201)</a:t>
            </a:r>
          </a:p>
        </p:txBody>
      </p:sp>
    </p:spTree>
    <p:extLst>
      <p:ext uri="{BB962C8B-B14F-4D97-AF65-F5344CB8AC3E}">
        <p14:creationId xmlns:p14="http://schemas.microsoft.com/office/powerpoint/2010/main" val="2647152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825624"/>
            <a:ext cx="7886700" cy="4558699"/>
          </a:xfrm>
        </p:spPr>
        <p:txBody>
          <a:bodyPr>
            <a:normAutofit/>
          </a:bodyPr>
          <a:lstStyle/>
          <a:p>
            <a:pPr marL="514350" indent="-514350">
              <a:buFont typeface="+mj-lt"/>
              <a:buAutoNum type="arabicPeriod"/>
            </a:pPr>
            <a:r>
              <a:rPr lang="en-US" dirty="0"/>
              <a:t>How many total squares (tiles) are there in your deck?</a:t>
            </a:r>
            <a:endParaRPr lang="en-US" b="1" dirty="0">
              <a:solidFill>
                <a:srgbClr val="FF0000"/>
              </a:solidFill>
            </a:endParaRPr>
          </a:p>
          <a:p>
            <a:pPr marL="514350" indent="-514350">
              <a:buFont typeface="+mj-lt"/>
              <a:buAutoNum type="arabicPeriod"/>
            </a:pPr>
            <a:r>
              <a:rPr lang="en-US" dirty="0"/>
              <a:t>How many total distinct puppy breeds are represented in your deck?</a:t>
            </a:r>
            <a:endParaRPr lang="en-US" b="1" dirty="0">
              <a:solidFill>
                <a:srgbClr val="FF0000"/>
              </a:solidFill>
            </a:endParaRPr>
          </a:p>
          <a:p>
            <a:pPr marL="514350" indent="-514350">
              <a:buFont typeface="+mj-lt"/>
              <a:buAutoNum type="arabicPeriod"/>
            </a:pPr>
            <a:r>
              <a:rPr lang="en-US" dirty="0"/>
              <a:t>How many image halves (head or body) can be shown on one tile?</a:t>
            </a:r>
            <a:endParaRPr lang="en-US" b="1" dirty="0">
              <a:solidFill>
                <a:srgbClr val="FF0000"/>
              </a:solidFill>
            </a:endParaRPr>
          </a:p>
          <a:p>
            <a:endParaRPr lang="en-US" dirty="0"/>
          </a:p>
        </p:txBody>
      </p:sp>
      <p:sp>
        <p:nvSpPr>
          <p:cNvPr id="5" name="Title 1"/>
          <p:cNvSpPr>
            <a:spLocks noGrp="1"/>
          </p:cNvSpPr>
          <p:nvPr>
            <p:ph type="title"/>
          </p:nvPr>
        </p:nvSpPr>
        <p:spPr>
          <a:xfrm>
            <a:off x="628650" y="365126"/>
            <a:ext cx="7886700" cy="1103455"/>
          </a:xfrm>
        </p:spPr>
        <p:txBody>
          <a:bodyPr>
            <a:noAutofit/>
          </a:bodyPr>
          <a:lstStyle/>
          <a:p>
            <a:pPr algn="ctr"/>
            <a:r>
              <a:rPr lang="en-US" sz="3200" dirty="0">
                <a:latin typeface="+mn-lt"/>
              </a:rPr>
              <a:t>Research Questions</a:t>
            </a:r>
          </a:p>
        </p:txBody>
      </p:sp>
      <p:sp>
        <p:nvSpPr>
          <p:cNvPr id="6" name="Slide Number Placeholder 5"/>
          <p:cNvSpPr>
            <a:spLocks noGrp="1"/>
          </p:cNvSpPr>
          <p:nvPr>
            <p:ph type="sldNum" sz="quarter" idx="12"/>
          </p:nvPr>
        </p:nvSpPr>
        <p:spPr/>
        <p:txBody>
          <a:bodyPr/>
          <a:lstStyle/>
          <a:p>
            <a:fld id="{650AD656-6FF9-465D-B7B0-1CD0DD39CD23}" type="slidenum">
              <a:rPr lang="en-US" smtClean="0"/>
              <a:t>10</a:t>
            </a:fld>
            <a:endParaRPr lang="en-US" dirty="0"/>
          </a:p>
        </p:txBody>
      </p:sp>
    </p:spTree>
    <p:extLst>
      <p:ext uri="{BB962C8B-B14F-4D97-AF65-F5344CB8AC3E}">
        <p14:creationId xmlns:p14="http://schemas.microsoft.com/office/powerpoint/2010/main" val="2719771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825625"/>
            <a:ext cx="7886700" cy="942290"/>
          </a:xfrm>
        </p:spPr>
        <p:txBody>
          <a:bodyPr>
            <a:normAutofit/>
          </a:bodyPr>
          <a:lstStyle/>
          <a:p>
            <a:pPr marL="514350" indent="-514350">
              <a:buFont typeface="+mj-lt"/>
              <a:buAutoNum type="arabicPeriod" startAt="4"/>
            </a:pPr>
            <a:r>
              <a:rPr lang="en-US" dirty="0"/>
              <a:t>How many times does each half image, head vs. body, appear in your deck, for each breed?</a:t>
            </a:r>
          </a:p>
        </p:txBody>
      </p:sp>
      <p:pic>
        <p:nvPicPr>
          <p:cNvPr id="6" name="Picture 5"/>
          <p:cNvPicPr>
            <a:picLocks noChangeAspect="1"/>
          </p:cNvPicPr>
          <p:nvPr/>
        </p:nvPicPr>
        <p:blipFill>
          <a:blip r:embed="rId2"/>
          <a:stretch>
            <a:fillRect/>
          </a:stretch>
        </p:blipFill>
        <p:spPr>
          <a:xfrm>
            <a:off x="1268951" y="3150695"/>
            <a:ext cx="6606099" cy="2541651"/>
          </a:xfrm>
          <a:prstGeom prst="rect">
            <a:avLst/>
          </a:prstGeom>
        </p:spPr>
      </p:pic>
      <p:sp>
        <p:nvSpPr>
          <p:cNvPr id="7" name="Title 1"/>
          <p:cNvSpPr>
            <a:spLocks noGrp="1"/>
          </p:cNvSpPr>
          <p:nvPr>
            <p:ph type="title"/>
          </p:nvPr>
        </p:nvSpPr>
        <p:spPr>
          <a:xfrm>
            <a:off x="628650" y="365126"/>
            <a:ext cx="7886700" cy="1103455"/>
          </a:xfrm>
        </p:spPr>
        <p:txBody>
          <a:bodyPr>
            <a:noAutofit/>
          </a:bodyPr>
          <a:lstStyle/>
          <a:p>
            <a:pPr algn="ctr"/>
            <a:r>
              <a:rPr lang="en-US" sz="3200" dirty="0">
                <a:latin typeface="+mn-lt"/>
              </a:rPr>
              <a:t>Research Questions</a:t>
            </a:r>
          </a:p>
        </p:txBody>
      </p:sp>
      <p:sp>
        <p:nvSpPr>
          <p:cNvPr id="5" name="Slide Number Placeholder 4"/>
          <p:cNvSpPr>
            <a:spLocks noGrp="1"/>
          </p:cNvSpPr>
          <p:nvPr>
            <p:ph type="sldNum" sz="quarter" idx="12"/>
          </p:nvPr>
        </p:nvSpPr>
        <p:spPr/>
        <p:txBody>
          <a:bodyPr/>
          <a:lstStyle/>
          <a:p>
            <a:fld id="{650AD656-6FF9-465D-B7B0-1CD0DD39CD23}" type="slidenum">
              <a:rPr lang="en-US" smtClean="0"/>
              <a:t>11</a:t>
            </a:fld>
            <a:endParaRPr lang="en-US" dirty="0"/>
          </a:p>
        </p:txBody>
      </p:sp>
    </p:spTree>
    <p:extLst>
      <p:ext uri="{BB962C8B-B14F-4D97-AF65-F5344CB8AC3E}">
        <p14:creationId xmlns:p14="http://schemas.microsoft.com/office/powerpoint/2010/main" val="436548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825625"/>
            <a:ext cx="7886700" cy="942290"/>
          </a:xfrm>
        </p:spPr>
        <p:txBody>
          <a:bodyPr>
            <a:normAutofit/>
          </a:bodyPr>
          <a:lstStyle/>
          <a:p>
            <a:pPr marL="514350" indent="-514350">
              <a:buFont typeface="+mj-lt"/>
              <a:buAutoNum type="arabicPeriod" startAt="5"/>
            </a:pPr>
            <a:r>
              <a:rPr lang="en-US" dirty="0"/>
              <a:t>Which tile has the most number of head images?</a:t>
            </a:r>
            <a:endParaRPr lang="en-US" b="1" dirty="0">
              <a:solidFill>
                <a:srgbClr val="FF0000"/>
              </a:solidFill>
            </a:endParaRPr>
          </a:p>
        </p:txBody>
      </p:sp>
      <p:pic>
        <p:nvPicPr>
          <p:cNvPr id="5" name="Picture 4"/>
          <p:cNvPicPr>
            <a:picLocks noChangeAspect="1"/>
          </p:cNvPicPr>
          <p:nvPr/>
        </p:nvPicPr>
        <p:blipFill>
          <a:blip r:embed="rId2"/>
          <a:stretch>
            <a:fillRect/>
          </a:stretch>
        </p:blipFill>
        <p:spPr>
          <a:xfrm>
            <a:off x="1147192" y="3045276"/>
            <a:ext cx="6849616" cy="2045705"/>
          </a:xfrm>
          <a:prstGeom prst="rect">
            <a:avLst/>
          </a:prstGeom>
        </p:spPr>
      </p:pic>
      <p:sp>
        <p:nvSpPr>
          <p:cNvPr id="6" name="Title 1"/>
          <p:cNvSpPr>
            <a:spLocks noGrp="1"/>
          </p:cNvSpPr>
          <p:nvPr>
            <p:ph type="title"/>
          </p:nvPr>
        </p:nvSpPr>
        <p:spPr>
          <a:xfrm>
            <a:off x="628650" y="365126"/>
            <a:ext cx="7886700" cy="1103455"/>
          </a:xfrm>
        </p:spPr>
        <p:txBody>
          <a:bodyPr>
            <a:noAutofit/>
          </a:bodyPr>
          <a:lstStyle/>
          <a:p>
            <a:pPr algn="ctr"/>
            <a:r>
              <a:rPr lang="en-US" sz="3200" dirty="0">
                <a:latin typeface="+mn-lt"/>
              </a:rPr>
              <a:t>Research Questions</a:t>
            </a:r>
          </a:p>
        </p:txBody>
      </p:sp>
      <p:sp>
        <p:nvSpPr>
          <p:cNvPr id="7" name="Slide Number Placeholder 6"/>
          <p:cNvSpPr>
            <a:spLocks noGrp="1"/>
          </p:cNvSpPr>
          <p:nvPr>
            <p:ph type="sldNum" sz="quarter" idx="12"/>
          </p:nvPr>
        </p:nvSpPr>
        <p:spPr/>
        <p:txBody>
          <a:bodyPr/>
          <a:lstStyle/>
          <a:p>
            <a:fld id="{650AD656-6FF9-465D-B7B0-1CD0DD39CD23}" type="slidenum">
              <a:rPr lang="en-US" smtClean="0"/>
              <a:t>12</a:t>
            </a:fld>
            <a:endParaRPr lang="en-US" dirty="0"/>
          </a:p>
        </p:txBody>
      </p:sp>
    </p:spTree>
    <p:extLst>
      <p:ext uri="{BB962C8B-B14F-4D97-AF65-F5344CB8AC3E}">
        <p14:creationId xmlns:p14="http://schemas.microsoft.com/office/powerpoint/2010/main" val="4062714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825625"/>
            <a:ext cx="7886700" cy="942290"/>
          </a:xfrm>
        </p:spPr>
        <p:txBody>
          <a:bodyPr>
            <a:normAutofit/>
          </a:bodyPr>
          <a:lstStyle/>
          <a:p>
            <a:pPr marL="514350" indent="-514350">
              <a:buFont typeface="+mj-lt"/>
              <a:buAutoNum type="arabicPeriod" startAt="6"/>
            </a:pPr>
            <a:r>
              <a:rPr lang="en-US" dirty="0"/>
              <a:t>Which tile has the most number of body images?</a:t>
            </a:r>
            <a:endParaRPr lang="en-US" b="1" dirty="0">
              <a:solidFill>
                <a:srgbClr val="FF0000"/>
              </a:solidFill>
            </a:endParaRPr>
          </a:p>
        </p:txBody>
      </p:sp>
      <p:pic>
        <p:nvPicPr>
          <p:cNvPr id="4" name="Picture 3"/>
          <p:cNvPicPr>
            <a:picLocks noChangeAspect="1"/>
          </p:cNvPicPr>
          <p:nvPr/>
        </p:nvPicPr>
        <p:blipFill>
          <a:blip r:embed="rId2"/>
          <a:stretch>
            <a:fillRect/>
          </a:stretch>
        </p:blipFill>
        <p:spPr>
          <a:xfrm>
            <a:off x="1133401" y="3037045"/>
            <a:ext cx="6877199" cy="2053943"/>
          </a:xfrm>
          <a:prstGeom prst="rect">
            <a:avLst/>
          </a:prstGeom>
        </p:spPr>
      </p:pic>
      <p:sp>
        <p:nvSpPr>
          <p:cNvPr id="5" name="TextBox 4"/>
          <p:cNvSpPr txBox="1"/>
          <p:nvPr/>
        </p:nvSpPr>
        <p:spPr>
          <a:xfrm>
            <a:off x="1569308" y="5519351"/>
            <a:ext cx="6005384" cy="646331"/>
          </a:xfrm>
          <a:prstGeom prst="rect">
            <a:avLst/>
          </a:prstGeom>
          <a:noFill/>
        </p:spPr>
        <p:txBody>
          <a:bodyPr wrap="square" rtlCol="0">
            <a:spAutoFit/>
          </a:bodyPr>
          <a:lstStyle/>
          <a:p>
            <a:pPr algn="ctr"/>
            <a:r>
              <a:rPr lang="en-US" dirty="0"/>
              <a:t>Once you answered question #5, you already</a:t>
            </a:r>
          </a:p>
          <a:p>
            <a:pPr algn="ctr"/>
            <a:r>
              <a:rPr lang="en-US" dirty="0"/>
              <a:t>had the answer for question #6 – why?</a:t>
            </a:r>
          </a:p>
        </p:txBody>
      </p:sp>
      <p:sp>
        <p:nvSpPr>
          <p:cNvPr id="7" name="Title 1"/>
          <p:cNvSpPr>
            <a:spLocks noGrp="1"/>
          </p:cNvSpPr>
          <p:nvPr>
            <p:ph type="title"/>
          </p:nvPr>
        </p:nvSpPr>
        <p:spPr>
          <a:xfrm>
            <a:off x="628650" y="365126"/>
            <a:ext cx="7886700" cy="1103455"/>
          </a:xfrm>
        </p:spPr>
        <p:txBody>
          <a:bodyPr>
            <a:noAutofit/>
          </a:bodyPr>
          <a:lstStyle/>
          <a:p>
            <a:pPr algn="ctr"/>
            <a:r>
              <a:rPr lang="en-US" sz="3200" dirty="0">
                <a:latin typeface="+mn-lt"/>
              </a:rPr>
              <a:t>Research Questions</a:t>
            </a:r>
          </a:p>
        </p:txBody>
      </p:sp>
      <p:sp>
        <p:nvSpPr>
          <p:cNvPr id="8" name="Slide Number Placeholder 7"/>
          <p:cNvSpPr>
            <a:spLocks noGrp="1"/>
          </p:cNvSpPr>
          <p:nvPr>
            <p:ph type="sldNum" sz="quarter" idx="12"/>
          </p:nvPr>
        </p:nvSpPr>
        <p:spPr/>
        <p:txBody>
          <a:bodyPr/>
          <a:lstStyle/>
          <a:p>
            <a:fld id="{650AD656-6FF9-465D-B7B0-1CD0DD39CD23}" type="slidenum">
              <a:rPr lang="en-US" smtClean="0"/>
              <a:t>13</a:t>
            </a:fld>
            <a:endParaRPr lang="en-US" dirty="0"/>
          </a:p>
        </p:txBody>
      </p:sp>
    </p:spTree>
    <p:extLst>
      <p:ext uri="{BB962C8B-B14F-4D97-AF65-F5344CB8AC3E}">
        <p14:creationId xmlns:p14="http://schemas.microsoft.com/office/powerpoint/2010/main" val="658926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825625"/>
            <a:ext cx="7886700" cy="942290"/>
          </a:xfrm>
        </p:spPr>
        <p:txBody>
          <a:bodyPr>
            <a:normAutofit fontScale="92500"/>
          </a:bodyPr>
          <a:lstStyle/>
          <a:p>
            <a:pPr marL="514350" indent="-514350">
              <a:buFont typeface="+mj-lt"/>
              <a:buAutoNum type="arabicPeriod" startAt="7"/>
            </a:pPr>
            <a:r>
              <a:rPr lang="en-US" dirty="0"/>
              <a:t>Which breed has the highest number of complete (both head and body) images?</a:t>
            </a:r>
            <a:endParaRPr lang="en-US" b="1" dirty="0">
              <a:solidFill>
                <a:srgbClr val="FF0000"/>
              </a:solidFill>
            </a:endParaRPr>
          </a:p>
        </p:txBody>
      </p:sp>
      <p:pic>
        <p:nvPicPr>
          <p:cNvPr id="6" name="Picture 5"/>
          <p:cNvPicPr>
            <a:picLocks noChangeAspect="1"/>
          </p:cNvPicPr>
          <p:nvPr/>
        </p:nvPicPr>
        <p:blipFill>
          <a:blip r:embed="rId2"/>
          <a:stretch>
            <a:fillRect/>
          </a:stretch>
        </p:blipFill>
        <p:spPr>
          <a:xfrm>
            <a:off x="1044133" y="3307213"/>
            <a:ext cx="7055734" cy="2714645"/>
          </a:xfrm>
          <a:prstGeom prst="rect">
            <a:avLst/>
          </a:prstGeom>
        </p:spPr>
      </p:pic>
      <p:sp>
        <p:nvSpPr>
          <p:cNvPr id="7" name="Title 1"/>
          <p:cNvSpPr>
            <a:spLocks noGrp="1"/>
          </p:cNvSpPr>
          <p:nvPr>
            <p:ph type="title"/>
          </p:nvPr>
        </p:nvSpPr>
        <p:spPr>
          <a:xfrm>
            <a:off x="628650" y="365126"/>
            <a:ext cx="7886700" cy="1103455"/>
          </a:xfrm>
        </p:spPr>
        <p:txBody>
          <a:bodyPr>
            <a:noAutofit/>
          </a:bodyPr>
          <a:lstStyle/>
          <a:p>
            <a:pPr algn="ctr"/>
            <a:r>
              <a:rPr lang="en-US" sz="3200" dirty="0">
                <a:latin typeface="+mn-lt"/>
              </a:rPr>
              <a:t>Research Questions</a:t>
            </a:r>
          </a:p>
        </p:txBody>
      </p:sp>
      <p:sp>
        <p:nvSpPr>
          <p:cNvPr id="5" name="Slide Number Placeholder 4"/>
          <p:cNvSpPr>
            <a:spLocks noGrp="1"/>
          </p:cNvSpPr>
          <p:nvPr>
            <p:ph type="sldNum" sz="quarter" idx="12"/>
          </p:nvPr>
        </p:nvSpPr>
        <p:spPr/>
        <p:txBody>
          <a:bodyPr/>
          <a:lstStyle/>
          <a:p>
            <a:fld id="{650AD656-6FF9-465D-B7B0-1CD0DD39CD23}" type="slidenum">
              <a:rPr lang="en-US" smtClean="0"/>
              <a:t>14</a:t>
            </a:fld>
            <a:endParaRPr lang="en-US" dirty="0"/>
          </a:p>
        </p:txBody>
      </p:sp>
    </p:spTree>
    <p:extLst>
      <p:ext uri="{BB962C8B-B14F-4D97-AF65-F5344CB8AC3E}">
        <p14:creationId xmlns:p14="http://schemas.microsoft.com/office/powerpoint/2010/main" val="3809368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825624"/>
            <a:ext cx="7886700" cy="1205899"/>
          </a:xfrm>
        </p:spPr>
        <p:txBody>
          <a:bodyPr>
            <a:noAutofit/>
          </a:bodyPr>
          <a:lstStyle/>
          <a:p>
            <a:pPr marL="514350" indent="-514350">
              <a:buFont typeface="+mj-lt"/>
              <a:buAutoNum type="arabicPeriod" startAt="8"/>
            </a:pPr>
            <a:r>
              <a:rPr lang="en-US" sz="2400" dirty="0"/>
              <a:t>Which breed has the largest disparity (difference) between the numbers of head images vs. body images throughout your entire deck?</a:t>
            </a:r>
            <a:endParaRPr lang="en-US" sz="2400" b="1" dirty="0">
              <a:solidFill>
                <a:srgbClr val="FF0000"/>
              </a:solidFill>
            </a:endParaRPr>
          </a:p>
        </p:txBody>
      </p:sp>
      <p:pic>
        <p:nvPicPr>
          <p:cNvPr id="4" name="Picture 3"/>
          <p:cNvPicPr>
            <a:picLocks noChangeAspect="1"/>
          </p:cNvPicPr>
          <p:nvPr/>
        </p:nvPicPr>
        <p:blipFill>
          <a:blip r:embed="rId2"/>
          <a:stretch>
            <a:fillRect/>
          </a:stretch>
        </p:blipFill>
        <p:spPr>
          <a:xfrm>
            <a:off x="1258244" y="3414305"/>
            <a:ext cx="6627511" cy="2549889"/>
          </a:xfrm>
          <a:prstGeom prst="rect">
            <a:avLst/>
          </a:prstGeom>
        </p:spPr>
      </p:pic>
      <p:sp>
        <p:nvSpPr>
          <p:cNvPr id="6" name="Title 1"/>
          <p:cNvSpPr>
            <a:spLocks noGrp="1"/>
          </p:cNvSpPr>
          <p:nvPr>
            <p:ph type="title"/>
          </p:nvPr>
        </p:nvSpPr>
        <p:spPr>
          <a:xfrm>
            <a:off x="628650" y="365126"/>
            <a:ext cx="7886700" cy="1103455"/>
          </a:xfrm>
        </p:spPr>
        <p:txBody>
          <a:bodyPr>
            <a:noAutofit/>
          </a:bodyPr>
          <a:lstStyle/>
          <a:p>
            <a:pPr algn="ctr"/>
            <a:r>
              <a:rPr lang="en-US" sz="3200" dirty="0">
                <a:latin typeface="+mn-lt"/>
              </a:rPr>
              <a:t>Research Questions</a:t>
            </a:r>
          </a:p>
        </p:txBody>
      </p:sp>
      <p:sp>
        <p:nvSpPr>
          <p:cNvPr id="7" name="Slide Number Placeholder 6"/>
          <p:cNvSpPr>
            <a:spLocks noGrp="1"/>
          </p:cNvSpPr>
          <p:nvPr>
            <p:ph type="sldNum" sz="quarter" idx="12"/>
          </p:nvPr>
        </p:nvSpPr>
        <p:spPr/>
        <p:txBody>
          <a:bodyPr/>
          <a:lstStyle/>
          <a:p>
            <a:fld id="{650AD656-6FF9-465D-B7B0-1CD0DD39CD23}" type="slidenum">
              <a:rPr lang="en-US" smtClean="0"/>
              <a:t>15</a:t>
            </a:fld>
            <a:endParaRPr lang="en-US" dirty="0"/>
          </a:p>
        </p:txBody>
      </p:sp>
    </p:spTree>
    <p:extLst>
      <p:ext uri="{BB962C8B-B14F-4D97-AF65-F5344CB8AC3E}">
        <p14:creationId xmlns:p14="http://schemas.microsoft.com/office/powerpoint/2010/main" val="2405592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49" y="1825624"/>
            <a:ext cx="8078745" cy="4558699"/>
          </a:xfrm>
        </p:spPr>
        <p:txBody>
          <a:bodyPr>
            <a:normAutofit lnSpcReduction="10000"/>
          </a:bodyPr>
          <a:lstStyle/>
          <a:p>
            <a:pPr marL="514350" indent="-514350">
              <a:buFont typeface="+mj-lt"/>
              <a:buAutoNum type="arabicPeriod" startAt="9"/>
            </a:pPr>
            <a:r>
              <a:rPr lang="en-US" dirty="0"/>
              <a:t>How many binding sites must be matched by the tile at </a:t>
            </a:r>
            <a:r>
              <a:rPr lang="en-US" b="1" dirty="0"/>
              <a:t>the</a:t>
            </a:r>
            <a:r>
              <a:rPr lang="en-US" dirty="0"/>
              <a:t> </a:t>
            </a:r>
            <a:r>
              <a:rPr lang="en-US" b="1" dirty="0"/>
              <a:t>center</a:t>
            </a:r>
            <a:r>
              <a:rPr lang="en-US" dirty="0"/>
              <a:t> of a valid 3 x 3 matrix?</a:t>
            </a:r>
            <a:endParaRPr lang="en-US" b="1" dirty="0">
              <a:solidFill>
                <a:srgbClr val="FF0000"/>
              </a:solidFill>
            </a:endParaRPr>
          </a:p>
          <a:p>
            <a:pPr marL="514350" indent="-514350">
              <a:buFont typeface="+mj-lt"/>
              <a:buAutoNum type="arabicPeriod" startAt="9"/>
            </a:pPr>
            <a:r>
              <a:rPr lang="en-US" dirty="0"/>
              <a:t>How many binding sites must be matched by the tiles at </a:t>
            </a:r>
            <a:r>
              <a:rPr lang="en-US" b="1" dirty="0"/>
              <a:t>the</a:t>
            </a:r>
            <a:r>
              <a:rPr lang="en-US" dirty="0"/>
              <a:t> </a:t>
            </a:r>
            <a:r>
              <a:rPr lang="en-US" b="1" dirty="0"/>
              <a:t>corners</a:t>
            </a:r>
            <a:r>
              <a:rPr lang="en-US" dirty="0"/>
              <a:t> of a valid 3 x 3 matrix?</a:t>
            </a:r>
            <a:endParaRPr lang="en-US" b="1" dirty="0">
              <a:solidFill>
                <a:srgbClr val="FF0000"/>
              </a:solidFill>
            </a:endParaRPr>
          </a:p>
          <a:p>
            <a:pPr marL="514350" indent="-514350">
              <a:buFont typeface="+mj-lt"/>
              <a:buAutoNum type="arabicPeriod" startAt="9"/>
            </a:pPr>
            <a:r>
              <a:rPr lang="en-US" dirty="0"/>
              <a:t>How many ways can a tile be rotated to present alternative binding sites to its neighboring tiles?  </a:t>
            </a:r>
            <a:endParaRPr lang="en-US" b="1" dirty="0">
              <a:solidFill>
                <a:srgbClr val="FF0000"/>
              </a:solidFill>
            </a:endParaRPr>
          </a:p>
          <a:p>
            <a:pPr marL="514350" indent="-514350">
              <a:buFont typeface="+mj-lt"/>
              <a:buAutoNum type="arabicPeriod" startAt="9"/>
            </a:pPr>
            <a:r>
              <a:rPr lang="en-US" dirty="0"/>
              <a:t>How many distinct positions are there in a 3 x 3 matrix?</a:t>
            </a:r>
            <a:endParaRPr lang="en-US" b="1" dirty="0">
              <a:solidFill>
                <a:srgbClr val="FF0000"/>
              </a:solidFill>
            </a:endParaRPr>
          </a:p>
          <a:p>
            <a:pPr marL="514350" indent="-514350">
              <a:buFont typeface="+mj-lt"/>
              <a:buAutoNum type="arabicPeriod" startAt="9"/>
            </a:pPr>
            <a:r>
              <a:rPr lang="en-US" dirty="0"/>
              <a:t>What position #’s only need to match </a:t>
            </a:r>
            <a:r>
              <a:rPr lang="en-US" b="1" dirty="0"/>
              <a:t>three</a:t>
            </a:r>
            <a:r>
              <a:rPr lang="en-US" dirty="0"/>
              <a:t> binding sites in a valid solution?</a:t>
            </a:r>
            <a:endParaRPr lang="en-US" b="1" dirty="0">
              <a:solidFill>
                <a:srgbClr val="FF0000"/>
              </a:solidFill>
            </a:endParaRPr>
          </a:p>
        </p:txBody>
      </p:sp>
      <p:sp>
        <p:nvSpPr>
          <p:cNvPr id="5" name="Title 1"/>
          <p:cNvSpPr>
            <a:spLocks noGrp="1"/>
          </p:cNvSpPr>
          <p:nvPr>
            <p:ph type="title"/>
          </p:nvPr>
        </p:nvSpPr>
        <p:spPr>
          <a:xfrm>
            <a:off x="628650" y="365126"/>
            <a:ext cx="7886700" cy="1103455"/>
          </a:xfrm>
        </p:spPr>
        <p:txBody>
          <a:bodyPr>
            <a:noAutofit/>
          </a:bodyPr>
          <a:lstStyle/>
          <a:p>
            <a:pPr algn="ctr"/>
            <a:r>
              <a:rPr lang="en-US" sz="3200" dirty="0">
                <a:latin typeface="+mn-lt"/>
              </a:rPr>
              <a:t>Research Questions</a:t>
            </a:r>
          </a:p>
        </p:txBody>
      </p:sp>
      <p:sp>
        <p:nvSpPr>
          <p:cNvPr id="6" name="Slide Number Placeholder 5"/>
          <p:cNvSpPr>
            <a:spLocks noGrp="1"/>
          </p:cNvSpPr>
          <p:nvPr>
            <p:ph type="sldNum" sz="quarter" idx="12"/>
          </p:nvPr>
        </p:nvSpPr>
        <p:spPr/>
        <p:txBody>
          <a:bodyPr/>
          <a:lstStyle/>
          <a:p>
            <a:fld id="{650AD656-6FF9-465D-B7B0-1CD0DD39CD23}" type="slidenum">
              <a:rPr lang="en-US" smtClean="0"/>
              <a:t>16</a:t>
            </a:fld>
            <a:endParaRPr lang="en-US" dirty="0"/>
          </a:p>
        </p:txBody>
      </p:sp>
    </p:spTree>
    <p:extLst>
      <p:ext uri="{BB962C8B-B14F-4D97-AF65-F5344CB8AC3E}">
        <p14:creationId xmlns:p14="http://schemas.microsoft.com/office/powerpoint/2010/main" val="2769416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49" y="1825624"/>
            <a:ext cx="8078745" cy="4558699"/>
          </a:xfrm>
        </p:spPr>
        <p:txBody>
          <a:bodyPr>
            <a:normAutofit/>
          </a:bodyPr>
          <a:lstStyle/>
          <a:p>
            <a:pPr marL="514350" indent="-514350">
              <a:buFont typeface="+mj-lt"/>
              <a:buAutoNum type="arabicPeriod" startAt="14"/>
            </a:pPr>
            <a:r>
              <a:rPr lang="en-US" dirty="0"/>
              <a:t>With 9 tiles and 9 possible positions to place each tile, how many distinct ways can you lay them out into a 3 x 3 matrix?</a:t>
            </a:r>
            <a:endParaRPr lang="en-US" b="1" u="sng" dirty="0">
              <a:solidFill>
                <a:srgbClr val="FF0000"/>
              </a:solidFill>
            </a:endParaRPr>
          </a:p>
          <a:p>
            <a:pPr marL="514350" indent="-514350">
              <a:buFont typeface="+mj-lt"/>
              <a:buAutoNum type="arabicPeriod" startAt="14"/>
            </a:pPr>
            <a:r>
              <a:rPr lang="en-US" dirty="0"/>
              <a:t>How many distinct ways can all 9 tiles be spun through each of the 4 possible rotations?               </a:t>
            </a:r>
            <a:endParaRPr lang="en-US" b="1" u="sng" dirty="0">
              <a:solidFill>
                <a:srgbClr val="FF0000"/>
              </a:solidFill>
            </a:endParaRPr>
          </a:p>
          <a:p>
            <a:pPr marL="514350" indent="-514350">
              <a:buFont typeface="+mj-lt"/>
              <a:buAutoNum type="arabicPeriod" startAt="14"/>
            </a:pPr>
            <a:r>
              <a:rPr lang="en-US" dirty="0"/>
              <a:t>How many </a:t>
            </a:r>
            <a:r>
              <a:rPr lang="en-US" i="1" dirty="0"/>
              <a:t>possible</a:t>
            </a:r>
            <a:r>
              <a:rPr lang="en-US" dirty="0"/>
              <a:t> layouts are there </a:t>
            </a:r>
            <a:r>
              <a:rPr lang="en-US" b="1" dirty="0"/>
              <a:t>in total</a:t>
            </a:r>
            <a:r>
              <a:rPr lang="en-US" dirty="0"/>
              <a:t> (valid or invalid)?</a:t>
            </a:r>
            <a:endParaRPr lang="en-US" b="1" u="sng" dirty="0">
              <a:solidFill>
                <a:srgbClr val="FF0000"/>
              </a:solidFill>
            </a:endParaRPr>
          </a:p>
          <a:p>
            <a:pPr marL="514350" indent="-514350">
              <a:buFont typeface="+mj-lt"/>
              <a:buAutoNum type="arabicPeriod" startAt="14"/>
            </a:pPr>
            <a:endParaRPr lang="en-US" dirty="0"/>
          </a:p>
          <a:p>
            <a:pPr marL="514350" indent="-514350">
              <a:buFont typeface="+mj-lt"/>
              <a:buAutoNum type="arabicPeriod" startAt="14"/>
            </a:pPr>
            <a:endParaRPr lang="en-US" dirty="0"/>
          </a:p>
        </p:txBody>
      </p:sp>
      <p:sp>
        <p:nvSpPr>
          <p:cNvPr id="5" name="Title 1"/>
          <p:cNvSpPr>
            <a:spLocks noGrp="1"/>
          </p:cNvSpPr>
          <p:nvPr>
            <p:ph type="title"/>
          </p:nvPr>
        </p:nvSpPr>
        <p:spPr>
          <a:xfrm>
            <a:off x="628650" y="365126"/>
            <a:ext cx="7886700" cy="1103455"/>
          </a:xfrm>
        </p:spPr>
        <p:txBody>
          <a:bodyPr>
            <a:noAutofit/>
          </a:bodyPr>
          <a:lstStyle/>
          <a:p>
            <a:pPr algn="ctr"/>
            <a:r>
              <a:rPr lang="en-US" sz="3200" dirty="0">
                <a:latin typeface="+mn-lt"/>
              </a:rPr>
              <a:t>Research Questions</a:t>
            </a:r>
          </a:p>
        </p:txBody>
      </p:sp>
      <p:sp>
        <p:nvSpPr>
          <p:cNvPr id="6" name="Slide Number Placeholder 5"/>
          <p:cNvSpPr>
            <a:spLocks noGrp="1"/>
          </p:cNvSpPr>
          <p:nvPr>
            <p:ph type="sldNum" sz="quarter" idx="12"/>
          </p:nvPr>
        </p:nvSpPr>
        <p:spPr/>
        <p:txBody>
          <a:bodyPr/>
          <a:lstStyle/>
          <a:p>
            <a:fld id="{650AD656-6FF9-465D-B7B0-1CD0DD39CD23}" type="slidenum">
              <a:rPr lang="en-US" smtClean="0"/>
              <a:t>17</a:t>
            </a:fld>
            <a:endParaRPr lang="en-US" dirty="0"/>
          </a:p>
        </p:txBody>
      </p:sp>
    </p:spTree>
    <p:extLst>
      <p:ext uri="{BB962C8B-B14F-4D97-AF65-F5344CB8AC3E}">
        <p14:creationId xmlns:p14="http://schemas.microsoft.com/office/powerpoint/2010/main" val="374598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037" y="1825625"/>
            <a:ext cx="4371720" cy="4351338"/>
          </a:xfrm>
        </p:spPr>
        <p:txBody>
          <a:bodyPr>
            <a:noAutofit/>
          </a:bodyPr>
          <a:lstStyle/>
          <a:p>
            <a:pPr>
              <a:spcBef>
                <a:spcPts val="0"/>
              </a:spcBef>
              <a:spcAft>
                <a:spcPts val="1200"/>
              </a:spcAft>
            </a:pPr>
            <a:r>
              <a:rPr lang="en-US" sz="2400" dirty="0"/>
              <a:t>Every tile has an </a:t>
            </a:r>
            <a:r>
              <a:rPr lang="en-US" sz="2400" u="sng" dirty="0"/>
              <a:t>Id</a:t>
            </a:r>
            <a:r>
              <a:rPr lang="en-US" sz="2400" dirty="0"/>
              <a:t> (</a:t>
            </a:r>
            <a:r>
              <a:rPr lang="en-US" sz="2400" b="1" dirty="0">
                <a:solidFill>
                  <a:srgbClr val="FF0000"/>
                </a:solidFill>
              </a:rPr>
              <a:t>0 – 8)</a:t>
            </a:r>
          </a:p>
          <a:p>
            <a:pPr>
              <a:spcBef>
                <a:spcPts val="0"/>
              </a:spcBef>
              <a:spcAft>
                <a:spcPts val="1200"/>
              </a:spcAft>
            </a:pPr>
            <a:r>
              <a:rPr lang="en-US" sz="2400" dirty="0"/>
              <a:t>Every position has a </a:t>
            </a:r>
            <a:r>
              <a:rPr lang="en-US" sz="2400" b="1" dirty="0"/>
              <a:t># </a:t>
            </a:r>
            <a:r>
              <a:rPr lang="en-US" sz="2400" dirty="0"/>
              <a:t>(</a:t>
            </a:r>
            <a:r>
              <a:rPr lang="en-US" sz="2400" b="1" dirty="0">
                <a:solidFill>
                  <a:srgbClr val="FF0000"/>
                </a:solidFill>
              </a:rPr>
              <a:t>0 – 8)</a:t>
            </a:r>
          </a:p>
          <a:p>
            <a:pPr>
              <a:spcBef>
                <a:spcPts val="0"/>
              </a:spcBef>
              <a:spcAft>
                <a:spcPts val="1200"/>
              </a:spcAft>
            </a:pPr>
            <a:r>
              <a:rPr lang="en-US" sz="2400" dirty="0"/>
              <a:t>A “position” is a </a:t>
            </a:r>
            <a:r>
              <a:rPr lang="en-US" sz="2400" i="1" dirty="0"/>
              <a:t>pointer</a:t>
            </a:r>
            <a:r>
              <a:rPr lang="en-US" sz="2400" dirty="0"/>
              <a:t> to the tile that occupies that location on the board (or is </a:t>
            </a:r>
            <a:r>
              <a:rPr lang="en-US" sz="2400" b="1" dirty="0">
                <a:solidFill>
                  <a:srgbClr val="FF0000"/>
                </a:solidFill>
              </a:rPr>
              <a:t>null </a:t>
            </a:r>
            <a:r>
              <a:rPr lang="en-US" sz="2400" dirty="0"/>
              <a:t>if that location is empty)</a:t>
            </a:r>
          </a:p>
          <a:p>
            <a:pPr>
              <a:spcBef>
                <a:spcPts val="0"/>
              </a:spcBef>
              <a:spcAft>
                <a:spcPts val="1200"/>
              </a:spcAft>
            </a:pPr>
            <a:r>
              <a:rPr lang="en-US" sz="2400" dirty="0"/>
              <a:t>Each tile has a “</a:t>
            </a:r>
            <a:r>
              <a:rPr lang="en-US" sz="2400" b="1" dirty="0">
                <a:solidFill>
                  <a:srgbClr val="FF0000"/>
                </a:solidFill>
              </a:rPr>
              <a:t>Placed</a:t>
            </a:r>
            <a:r>
              <a:rPr lang="en-US" sz="2400" dirty="0"/>
              <a:t>” Boolean (True or False) flag to indicate if it has already been successfully placed on the board</a:t>
            </a:r>
          </a:p>
        </p:txBody>
      </p:sp>
      <p:pic>
        <p:nvPicPr>
          <p:cNvPr id="4" name="Picture 3"/>
          <p:cNvPicPr>
            <a:picLocks noChangeAspect="1"/>
          </p:cNvPicPr>
          <p:nvPr/>
        </p:nvPicPr>
        <p:blipFill>
          <a:blip r:embed="rId2"/>
          <a:stretch>
            <a:fillRect/>
          </a:stretch>
        </p:blipFill>
        <p:spPr>
          <a:xfrm>
            <a:off x="5001805" y="2130996"/>
            <a:ext cx="3466696" cy="3503972"/>
          </a:xfrm>
          <a:prstGeom prst="rect">
            <a:avLst/>
          </a:prstGeom>
        </p:spPr>
      </p:pic>
      <p:sp>
        <p:nvSpPr>
          <p:cNvPr id="6" name="Title 1"/>
          <p:cNvSpPr>
            <a:spLocks noGrp="1"/>
          </p:cNvSpPr>
          <p:nvPr>
            <p:ph type="title"/>
          </p:nvPr>
        </p:nvSpPr>
        <p:spPr>
          <a:xfrm>
            <a:off x="628650" y="365126"/>
            <a:ext cx="7886700" cy="1103455"/>
          </a:xfrm>
        </p:spPr>
        <p:txBody>
          <a:bodyPr>
            <a:noAutofit/>
          </a:bodyPr>
          <a:lstStyle/>
          <a:p>
            <a:pPr algn="ctr"/>
            <a:r>
              <a:rPr lang="en-US" sz="3200" dirty="0">
                <a:latin typeface="+mn-lt"/>
              </a:rPr>
              <a:t>Encoding Tile </a:t>
            </a:r>
            <a:r>
              <a:rPr lang="en-US" sz="3200" b="1" dirty="0">
                <a:latin typeface="+mn-lt"/>
              </a:rPr>
              <a:t>Id</a:t>
            </a:r>
            <a:r>
              <a:rPr lang="en-US" sz="3200" dirty="0">
                <a:latin typeface="+mn-lt"/>
              </a:rPr>
              <a:t> and Position </a:t>
            </a:r>
            <a:r>
              <a:rPr lang="en-US" sz="3200" b="1" dirty="0">
                <a:latin typeface="+mn-lt"/>
              </a:rPr>
              <a:t>#</a:t>
            </a:r>
          </a:p>
        </p:txBody>
      </p:sp>
      <p:sp>
        <p:nvSpPr>
          <p:cNvPr id="7" name="Slide Number Placeholder 6"/>
          <p:cNvSpPr>
            <a:spLocks noGrp="1"/>
          </p:cNvSpPr>
          <p:nvPr>
            <p:ph type="sldNum" sz="quarter" idx="12"/>
          </p:nvPr>
        </p:nvSpPr>
        <p:spPr/>
        <p:txBody>
          <a:bodyPr/>
          <a:lstStyle/>
          <a:p>
            <a:fld id="{650AD656-6FF9-465D-B7B0-1CD0DD39CD23}" type="slidenum">
              <a:rPr lang="en-US" smtClean="0"/>
              <a:t>18</a:t>
            </a:fld>
            <a:endParaRPr lang="en-US" dirty="0"/>
          </a:p>
        </p:txBody>
      </p:sp>
    </p:spTree>
    <p:extLst>
      <p:ext uri="{BB962C8B-B14F-4D97-AF65-F5344CB8AC3E}">
        <p14:creationId xmlns:p14="http://schemas.microsoft.com/office/powerpoint/2010/main" val="223841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2030961" y="1690689"/>
            <a:ext cx="5082079" cy="4559110"/>
            <a:chOff x="2573963" y="1690689"/>
            <a:chExt cx="5082079" cy="4559110"/>
          </a:xfrm>
        </p:grpSpPr>
        <p:pic>
          <p:nvPicPr>
            <p:cNvPr id="22" name="Picture 21"/>
            <p:cNvPicPr>
              <a:picLocks noChangeAspect="1"/>
            </p:cNvPicPr>
            <p:nvPr/>
          </p:nvPicPr>
          <p:blipFill>
            <a:blip r:embed="rId2"/>
            <a:stretch>
              <a:fillRect/>
            </a:stretch>
          </p:blipFill>
          <p:spPr>
            <a:xfrm>
              <a:off x="2573963" y="1690689"/>
              <a:ext cx="5082079" cy="2973590"/>
            </a:xfrm>
            <a:prstGeom prst="rect">
              <a:avLst/>
            </a:prstGeom>
          </p:spPr>
        </p:pic>
        <p:pic>
          <p:nvPicPr>
            <p:cNvPr id="23" name="Picture 22"/>
            <p:cNvPicPr>
              <a:picLocks noChangeAspect="1"/>
            </p:cNvPicPr>
            <p:nvPr/>
          </p:nvPicPr>
          <p:blipFill>
            <a:blip r:embed="rId3"/>
            <a:stretch>
              <a:fillRect/>
            </a:stretch>
          </p:blipFill>
          <p:spPr>
            <a:xfrm>
              <a:off x="2594890" y="4847013"/>
              <a:ext cx="5061152" cy="1402786"/>
            </a:xfrm>
            <a:prstGeom prst="rect">
              <a:avLst/>
            </a:prstGeom>
          </p:spPr>
        </p:pic>
      </p:grpSp>
      <p:sp>
        <p:nvSpPr>
          <p:cNvPr id="25" name="Line Callout 1 24"/>
          <p:cNvSpPr/>
          <p:nvPr/>
        </p:nvSpPr>
        <p:spPr>
          <a:xfrm>
            <a:off x="181231" y="3007557"/>
            <a:ext cx="3023286" cy="1165393"/>
          </a:xfrm>
          <a:prstGeom prst="borderCallout1">
            <a:avLst>
              <a:gd name="adj1" fmla="val -10912"/>
              <a:gd name="adj2" fmla="val 44293"/>
              <a:gd name="adj3" fmla="val -53171"/>
              <a:gd name="adj4" fmla="val 78909"/>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 randomly picked each tile in whatever orientation, and then put an Id number on it</a:t>
            </a:r>
          </a:p>
        </p:txBody>
      </p:sp>
      <p:sp>
        <p:nvSpPr>
          <p:cNvPr id="26" name="Line Callout 1 25"/>
          <p:cNvSpPr/>
          <p:nvPr/>
        </p:nvSpPr>
        <p:spPr>
          <a:xfrm>
            <a:off x="5527590" y="3909600"/>
            <a:ext cx="3435180" cy="1165393"/>
          </a:xfrm>
          <a:prstGeom prst="borderCallout1">
            <a:avLst>
              <a:gd name="adj1" fmla="val -7378"/>
              <a:gd name="adj2" fmla="val 63477"/>
              <a:gd name="adj3" fmla="val -229889"/>
              <a:gd name="adj4" fmla="val 47212"/>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Though totally arbitrary, this initial state encoding must remain </a:t>
            </a:r>
            <a:r>
              <a:rPr lang="en-US" u="sng" dirty="0"/>
              <a:t>consistent</a:t>
            </a:r>
            <a:r>
              <a:rPr lang="en-US" dirty="0"/>
              <a:t> and used by everyone to verify the solutions</a:t>
            </a:r>
          </a:p>
        </p:txBody>
      </p:sp>
      <p:sp>
        <p:nvSpPr>
          <p:cNvPr id="9" name="Title 1"/>
          <p:cNvSpPr>
            <a:spLocks noGrp="1"/>
          </p:cNvSpPr>
          <p:nvPr>
            <p:ph type="title"/>
          </p:nvPr>
        </p:nvSpPr>
        <p:spPr>
          <a:xfrm>
            <a:off x="628650" y="365126"/>
            <a:ext cx="7886700" cy="1103455"/>
          </a:xfrm>
        </p:spPr>
        <p:txBody>
          <a:bodyPr>
            <a:noAutofit/>
          </a:bodyPr>
          <a:lstStyle/>
          <a:p>
            <a:pPr algn="ctr"/>
            <a:r>
              <a:rPr lang="en-US" sz="3200" dirty="0">
                <a:latin typeface="+mn-lt"/>
              </a:rPr>
              <a:t>Initial State Assignment is Arbitrary</a:t>
            </a:r>
          </a:p>
        </p:txBody>
      </p:sp>
      <p:sp>
        <p:nvSpPr>
          <p:cNvPr id="4" name="Slide Number Placeholder 3"/>
          <p:cNvSpPr>
            <a:spLocks noGrp="1"/>
          </p:cNvSpPr>
          <p:nvPr>
            <p:ph type="sldNum" sz="quarter" idx="12"/>
          </p:nvPr>
        </p:nvSpPr>
        <p:spPr/>
        <p:txBody>
          <a:bodyPr/>
          <a:lstStyle/>
          <a:p>
            <a:fld id="{650AD656-6FF9-465D-B7B0-1CD0DD39CD23}" type="slidenum">
              <a:rPr lang="en-US" smtClean="0"/>
              <a:t>19</a:t>
            </a:fld>
            <a:endParaRPr lang="en-US" dirty="0"/>
          </a:p>
        </p:txBody>
      </p:sp>
    </p:spTree>
    <p:extLst>
      <p:ext uri="{BB962C8B-B14F-4D97-AF65-F5344CB8AC3E}">
        <p14:creationId xmlns:p14="http://schemas.microsoft.com/office/powerpoint/2010/main" val="729186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a:latin typeface="+mn-lt"/>
              </a:rPr>
              <a:t>Session </a:t>
            </a:r>
            <a:r>
              <a:rPr lang="en-US" sz="3200" dirty="0">
                <a:latin typeface="+mn-lt"/>
              </a:rPr>
              <a:t>Goals</a:t>
            </a:r>
          </a:p>
        </p:txBody>
      </p:sp>
      <p:sp>
        <p:nvSpPr>
          <p:cNvPr id="3" name="Content Placeholder 2"/>
          <p:cNvSpPr>
            <a:spLocks noGrp="1"/>
          </p:cNvSpPr>
          <p:nvPr>
            <p:ph idx="1"/>
          </p:nvPr>
        </p:nvSpPr>
        <p:spPr>
          <a:xfrm>
            <a:off x="628650" y="1825625"/>
            <a:ext cx="7886700" cy="4596946"/>
          </a:xfrm>
        </p:spPr>
        <p:txBody>
          <a:bodyPr>
            <a:noAutofit/>
          </a:bodyPr>
          <a:lstStyle/>
          <a:p>
            <a:pPr>
              <a:spcBef>
                <a:spcPts val="0"/>
              </a:spcBef>
              <a:spcAft>
                <a:spcPts val="1200"/>
              </a:spcAft>
            </a:pPr>
            <a:r>
              <a:rPr lang="en-US" sz="2400" dirty="0"/>
              <a:t>Learn the rules for the </a:t>
            </a:r>
            <a:r>
              <a:rPr lang="en-US" sz="2400" b="1" dirty="0">
                <a:solidFill>
                  <a:srgbClr val="00B050"/>
                </a:solidFill>
              </a:rPr>
              <a:t>Scramble Squares </a:t>
            </a:r>
            <a:r>
              <a:rPr lang="en-US" sz="2400" dirty="0"/>
              <a:t>puzzle</a:t>
            </a:r>
          </a:p>
          <a:p>
            <a:pPr>
              <a:spcBef>
                <a:spcPts val="0"/>
              </a:spcBef>
              <a:spcAft>
                <a:spcPts val="1200"/>
              </a:spcAft>
            </a:pPr>
            <a:r>
              <a:rPr lang="en-US" sz="2400" dirty="0"/>
              <a:t>Formulate </a:t>
            </a:r>
            <a:r>
              <a:rPr lang="en-US" sz="2400" b="1" dirty="0">
                <a:solidFill>
                  <a:srgbClr val="FF0000"/>
                </a:solidFill>
              </a:rPr>
              <a:t>research questions </a:t>
            </a:r>
            <a:r>
              <a:rPr lang="en-US" sz="2400" dirty="0"/>
              <a:t>to analyze the puzzle</a:t>
            </a:r>
          </a:p>
          <a:p>
            <a:pPr>
              <a:spcBef>
                <a:spcPts val="0"/>
              </a:spcBef>
              <a:spcAft>
                <a:spcPts val="1200"/>
              </a:spcAft>
            </a:pPr>
            <a:r>
              <a:rPr lang="en-US" sz="2400" dirty="0"/>
              <a:t>Consider how to </a:t>
            </a:r>
            <a:r>
              <a:rPr lang="en-US" sz="2400" b="1" dirty="0">
                <a:solidFill>
                  <a:srgbClr val="0070C0"/>
                </a:solidFill>
              </a:rPr>
              <a:t>encode</a:t>
            </a:r>
            <a:r>
              <a:rPr lang="en-US" sz="2400" dirty="0"/>
              <a:t> the puzzle pieces</a:t>
            </a:r>
          </a:p>
          <a:p>
            <a:pPr>
              <a:spcBef>
                <a:spcPts val="0"/>
              </a:spcBef>
              <a:spcAft>
                <a:spcPts val="1200"/>
              </a:spcAft>
            </a:pPr>
            <a:r>
              <a:rPr lang="en-US" sz="2400" dirty="0"/>
              <a:t>Develop a method to describe a puzzle </a:t>
            </a:r>
            <a:r>
              <a:rPr lang="en-US" sz="2400" b="1" dirty="0"/>
              <a:t>solution</a:t>
            </a:r>
          </a:p>
          <a:p>
            <a:pPr>
              <a:spcBef>
                <a:spcPts val="0"/>
              </a:spcBef>
              <a:spcAft>
                <a:spcPts val="1200"/>
              </a:spcAft>
            </a:pPr>
            <a:r>
              <a:rPr lang="en-US" sz="2400" dirty="0"/>
              <a:t>Understand the </a:t>
            </a:r>
            <a:r>
              <a:rPr lang="en-US" sz="2400" b="1" dirty="0">
                <a:solidFill>
                  <a:srgbClr val="0070C0"/>
                </a:solidFill>
              </a:rPr>
              <a:t>algorithm</a:t>
            </a:r>
            <a:r>
              <a:rPr lang="en-US" sz="2400" dirty="0"/>
              <a:t> to check for a valid layout</a:t>
            </a:r>
          </a:p>
          <a:p>
            <a:pPr>
              <a:spcBef>
                <a:spcPts val="0"/>
              </a:spcBef>
              <a:spcAft>
                <a:spcPts val="1200"/>
              </a:spcAft>
            </a:pPr>
            <a:r>
              <a:rPr lang="en-US" sz="2400" dirty="0"/>
              <a:t>Appreciate how </a:t>
            </a:r>
            <a:r>
              <a:rPr lang="en-US" sz="2400" b="1" dirty="0">
                <a:solidFill>
                  <a:srgbClr val="FF0000"/>
                </a:solidFill>
              </a:rPr>
              <a:t>recursion</a:t>
            </a:r>
            <a:r>
              <a:rPr lang="en-US" sz="2400" dirty="0"/>
              <a:t> can be used to solve the puzzle</a:t>
            </a:r>
          </a:p>
        </p:txBody>
      </p:sp>
      <p:sp>
        <p:nvSpPr>
          <p:cNvPr id="4" name="Slide Number Placeholder 3"/>
          <p:cNvSpPr>
            <a:spLocks noGrp="1"/>
          </p:cNvSpPr>
          <p:nvPr>
            <p:ph type="sldNum" sz="quarter" idx="12"/>
          </p:nvPr>
        </p:nvSpPr>
        <p:spPr/>
        <p:txBody>
          <a:bodyPr/>
          <a:lstStyle/>
          <a:p>
            <a:fld id="{650AD656-6FF9-465D-B7B0-1CD0DD39CD23}" type="slidenum">
              <a:rPr lang="en-US" smtClean="0"/>
              <a:t>2</a:t>
            </a:fld>
            <a:endParaRPr lang="en-US" dirty="0"/>
          </a:p>
        </p:txBody>
      </p:sp>
    </p:spTree>
    <p:extLst>
      <p:ext uri="{BB962C8B-B14F-4D97-AF65-F5344CB8AC3E}">
        <p14:creationId xmlns:p14="http://schemas.microsoft.com/office/powerpoint/2010/main" val="37967038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825625"/>
            <a:ext cx="3539696" cy="4351338"/>
          </a:xfrm>
        </p:spPr>
        <p:txBody>
          <a:bodyPr>
            <a:normAutofit fontScale="92500" lnSpcReduction="10000"/>
          </a:bodyPr>
          <a:lstStyle/>
          <a:p>
            <a:pPr>
              <a:spcBef>
                <a:spcPts val="0"/>
              </a:spcBef>
              <a:spcAft>
                <a:spcPts val="1200"/>
              </a:spcAft>
            </a:pPr>
            <a:r>
              <a:rPr lang="en-US" dirty="0"/>
              <a:t>Each tile has 4 binding sites that each contain a half image value</a:t>
            </a:r>
          </a:p>
          <a:p>
            <a:pPr>
              <a:spcBef>
                <a:spcPts val="0"/>
              </a:spcBef>
              <a:spcAft>
                <a:spcPts val="1200"/>
              </a:spcAft>
            </a:pPr>
            <a:r>
              <a:rPr lang="en-US" dirty="0"/>
              <a:t>Bindings sites are numbered </a:t>
            </a:r>
            <a:r>
              <a:rPr lang="en-US" b="1" dirty="0">
                <a:solidFill>
                  <a:srgbClr val="FF0000"/>
                </a:solidFill>
              </a:rPr>
              <a:t>0 – 3 </a:t>
            </a:r>
            <a:r>
              <a:rPr lang="en-US" dirty="0"/>
              <a:t>clockwise from North</a:t>
            </a:r>
          </a:p>
          <a:p>
            <a:pPr>
              <a:spcBef>
                <a:spcPts val="0"/>
              </a:spcBef>
              <a:spcAft>
                <a:spcPts val="1200"/>
              </a:spcAft>
            </a:pPr>
            <a:r>
              <a:rPr lang="en-US" dirty="0"/>
              <a:t>Quarter turn </a:t>
            </a:r>
            <a:r>
              <a:rPr lang="en-US" b="1" dirty="0"/>
              <a:t>counter-clockwise</a:t>
            </a:r>
            <a:r>
              <a:rPr lang="en-US" dirty="0"/>
              <a:t> rotations are numbered </a:t>
            </a:r>
            <a:r>
              <a:rPr lang="en-US" b="1" dirty="0">
                <a:solidFill>
                  <a:srgbClr val="FF0000"/>
                </a:solidFill>
              </a:rPr>
              <a:t>0 – 3</a:t>
            </a:r>
          </a:p>
          <a:p>
            <a:pPr>
              <a:spcBef>
                <a:spcPts val="0"/>
              </a:spcBef>
              <a:spcAft>
                <a:spcPts val="1200"/>
              </a:spcAft>
            </a:pPr>
            <a:r>
              <a:rPr lang="en-US" b="1" dirty="0">
                <a:solidFill>
                  <a:srgbClr val="FF0000"/>
                </a:solidFill>
              </a:rPr>
              <a:t>R 0 </a:t>
            </a:r>
            <a:r>
              <a:rPr lang="en-US" dirty="0"/>
              <a:t>means that this tile is </a:t>
            </a:r>
            <a:r>
              <a:rPr lang="en-US" i="1" dirty="0"/>
              <a:t>not</a:t>
            </a:r>
            <a:r>
              <a:rPr lang="en-US" dirty="0"/>
              <a:t> rotated</a:t>
            </a:r>
          </a:p>
          <a:p>
            <a:endParaRPr lang="en-US" dirty="0"/>
          </a:p>
        </p:txBody>
      </p:sp>
      <p:sp>
        <p:nvSpPr>
          <p:cNvPr id="4" name="Rectangle 3"/>
          <p:cNvSpPr/>
          <p:nvPr/>
        </p:nvSpPr>
        <p:spPr>
          <a:xfrm>
            <a:off x="4744995" y="2084173"/>
            <a:ext cx="3770355" cy="375645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075534" y="2199500"/>
            <a:ext cx="1109277" cy="830997"/>
          </a:xfrm>
          <a:prstGeom prst="rect">
            <a:avLst/>
          </a:prstGeom>
          <a:noFill/>
        </p:spPr>
        <p:txBody>
          <a:bodyPr wrap="square" rtlCol="0">
            <a:spAutoFit/>
          </a:bodyPr>
          <a:lstStyle/>
          <a:p>
            <a:pPr algn="ctr"/>
            <a:r>
              <a:rPr lang="en-US" sz="2400" b="1" dirty="0"/>
              <a:t>0</a:t>
            </a:r>
          </a:p>
          <a:p>
            <a:pPr algn="ctr"/>
            <a:r>
              <a:rPr lang="en-US" sz="2400" b="1" dirty="0"/>
              <a:t>North</a:t>
            </a:r>
          </a:p>
        </p:txBody>
      </p:sp>
      <p:sp>
        <p:nvSpPr>
          <p:cNvPr id="6" name="TextBox 5"/>
          <p:cNvSpPr txBox="1"/>
          <p:nvPr/>
        </p:nvSpPr>
        <p:spPr>
          <a:xfrm>
            <a:off x="5960204" y="4930346"/>
            <a:ext cx="1339936" cy="830997"/>
          </a:xfrm>
          <a:prstGeom prst="rect">
            <a:avLst/>
          </a:prstGeom>
          <a:noFill/>
        </p:spPr>
        <p:txBody>
          <a:bodyPr wrap="square" rtlCol="0">
            <a:spAutoFit/>
          </a:bodyPr>
          <a:lstStyle/>
          <a:p>
            <a:pPr algn="ctr"/>
            <a:r>
              <a:rPr lang="en-US" sz="2400" b="1" dirty="0"/>
              <a:t>2</a:t>
            </a:r>
          </a:p>
          <a:p>
            <a:pPr algn="ctr"/>
            <a:r>
              <a:rPr lang="en-US" sz="2400" b="1" dirty="0"/>
              <a:t>South</a:t>
            </a:r>
          </a:p>
        </p:txBody>
      </p:sp>
      <p:sp>
        <p:nvSpPr>
          <p:cNvPr id="7" name="TextBox 6"/>
          <p:cNvSpPr txBox="1"/>
          <p:nvPr/>
        </p:nvSpPr>
        <p:spPr>
          <a:xfrm>
            <a:off x="7587306" y="3639235"/>
            <a:ext cx="914400" cy="830997"/>
          </a:xfrm>
          <a:prstGeom prst="rect">
            <a:avLst/>
          </a:prstGeom>
          <a:noFill/>
        </p:spPr>
        <p:txBody>
          <a:bodyPr wrap="square" rtlCol="0">
            <a:spAutoFit/>
          </a:bodyPr>
          <a:lstStyle/>
          <a:p>
            <a:pPr algn="ctr"/>
            <a:r>
              <a:rPr lang="en-US" sz="2400" b="1" dirty="0"/>
              <a:t>1</a:t>
            </a:r>
          </a:p>
          <a:p>
            <a:pPr algn="ctr"/>
            <a:r>
              <a:rPr lang="en-US" sz="2400" b="1" dirty="0"/>
              <a:t>East</a:t>
            </a:r>
          </a:p>
        </p:txBody>
      </p:sp>
      <p:sp>
        <p:nvSpPr>
          <p:cNvPr id="8" name="TextBox 7"/>
          <p:cNvSpPr txBox="1"/>
          <p:nvPr/>
        </p:nvSpPr>
        <p:spPr>
          <a:xfrm>
            <a:off x="4736885" y="3639235"/>
            <a:ext cx="914400" cy="830997"/>
          </a:xfrm>
          <a:prstGeom prst="rect">
            <a:avLst/>
          </a:prstGeom>
          <a:noFill/>
        </p:spPr>
        <p:txBody>
          <a:bodyPr wrap="square" rtlCol="0">
            <a:spAutoFit/>
          </a:bodyPr>
          <a:lstStyle/>
          <a:p>
            <a:pPr algn="ctr"/>
            <a:r>
              <a:rPr lang="en-US" sz="2400" b="1" dirty="0"/>
              <a:t>3</a:t>
            </a:r>
          </a:p>
          <a:p>
            <a:pPr algn="ctr"/>
            <a:r>
              <a:rPr lang="en-US" sz="2400" b="1" dirty="0"/>
              <a:t>West</a:t>
            </a:r>
          </a:p>
        </p:txBody>
      </p:sp>
      <p:grpSp>
        <p:nvGrpSpPr>
          <p:cNvPr id="12" name="Group 11"/>
          <p:cNvGrpSpPr/>
          <p:nvPr/>
        </p:nvGrpSpPr>
        <p:grpSpPr>
          <a:xfrm>
            <a:off x="5822200" y="3425774"/>
            <a:ext cx="1615944" cy="852826"/>
            <a:chOff x="5715490" y="3425774"/>
            <a:chExt cx="1615944" cy="852826"/>
          </a:xfrm>
        </p:grpSpPr>
        <p:sp>
          <p:nvSpPr>
            <p:cNvPr id="10" name="Curved Left Arrow 9"/>
            <p:cNvSpPr/>
            <p:nvPr/>
          </p:nvSpPr>
          <p:spPr>
            <a:xfrm rot="17479388" flipV="1">
              <a:off x="6097049" y="3044215"/>
              <a:ext cx="852826" cy="1615944"/>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034798" y="3816628"/>
              <a:ext cx="1033268" cy="369332"/>
            </a:xfrm>
            <a:prstGeom prst="rect">
              <a:avLst/>
            </a:prstGeom>
            <a:noFill/>
          </p:spPr>
          <p:txBody>
            <a:bodyPr wrap="square" rtlCol="0">
              <a:spAutoFit/>
            </a:bodyPr>
            <a:lstStyle/>
            <a:p>
              <a:pPr algn="ctr"/>
              <a:r>
                <a:rPr lang="en-US" b="1" dirty="0">
                  <a:solidFill>
                    <a:srgbClr val="FF0000"/>
                  </a:solidFill>
                </a:rPr>
                <a:t>Rotation</a:t>
              </a:r>
            </a:p>
          </p:txBody>
        </p:sp>
      </p:grpSp>
      <p:sp>
        <p:nvSpPr>
          <p:cNvPr id="13" name="Title 1"/>
          <p:cNvSpPr>
            <a:spLocks noGrp="1"/>
          </p:cNvSpPr>
          <p:nvPr>
            <p:ph type="title"/>
          </p:nvPr>
        </p:nvSpPr>
        <p:spPr>
          <a:xfrm>
            <a:off x="628650" y="365126"/>
            <a:ext cx="7886700" cy="1103455"/>
          </a:xfrm>
        </p:spPr>
        <p:txBody>
          <a:bodyPr>
            <a:noAutofit/>
          </a:bodyPr>
          <a:lstStyle/>
          <a:p>
            <a:pPr algn="ctr"/>
            <a:r>
              <a:rPr lang="en-US" sz="3200" dirty="0">
                <a:latin typeface="+mn-lt"/>
              </a:rPr>
              <a:t>Encoding Bindings and Rotations</a:t>
            </a:r>
          </a:p>
        </p:txBody>
      </p:sp>
      <p:sp>
        <p:nvSpPr>
          <p:cNvPr id="14" name="Slide Number Placeholder 13"/>
          <p:cNvSpPr>
            <a:spLocks noGrp="1"/>
          </p:cNvSpPr>
          <p:nvPr>
            <p:ph type="sldNum" sz="quarter" idx="12"/>
          </p:nvPr>
        </p:nvSpPr>
        <p:spPr/>
        <p:txBody>
          <a:bodyPr/>
          <a:lstStyle/>
          <a:p>
            <a:fld id="{650AD656-6FF9-465D-B7B0-1CD0DD39CD23}" type="slidenum">
              <a:rPr lang="en-US" smtClean="0"/>
              <a:t>20</a:t>
            </a:fld>
            <a:endParaRPr lang="en-US" dirty="0"/>
          </a:p>
        </p:txBody>
      </p:sp>
    </p:spTree>
    <p:extLst>
      <p:ext uri="{BB962C8B-B14F-4D97-AF65-F5344CB8AC3E}">
        <p14:creationId xmlns:p14="http://schemas.microsoft.com/office/powerpoint/2010/main" val="387253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855330" y="4175076"/>
            <a:ext cx="2339418" cy="2309708"/>
            <a:chOff x="4736885" y="2084173"/>
            <a:chExt cx="3778465" cy="3775006"/>
          </a:xfrm>
        </p:grpSpPr>
        <p:sp>
          <p:nvSpPr>
            <p:cNvPr id="4" name="Rectangle 3"/>
            <p:cNvSpPr/>
            <p:nvPr/>
          </p:nvSpPr>
          <p:spPr>
            <a:xfrm>
              <a:off x="4744995" y="2084173"/>
              <a:ext cx="3770355" cy="375645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075534" y="2199500"/>
              <a:ext cx="1109276" cy="955761"/>
            </a:xfrm>
            <a:prstGeom prst="rect">
              <a:avLst/>
            </a:prstGeom>
            <a:noFill/>
          </p:spPr>
          <p:txBody>
            <a:bodyPr wrap="square" rtlCol="0">
              <a:spAutoFit/>
            </a:bodyPr>
            <a:lstStyle/>
            <a:p>
              <a:pPr algn="ctr"/>
              <a:r>
                <a:rPr lang="en-US" sz="1600" b="1" dirty="0"/>
                <a:t>0</a:t>
              </a:r>
            </a:p>
            <a:p>
              <a:pPr algn="ctr"/>
              <a:r>
                <a:rPr lang="en-US" sz="1600" b="1" dirty="0"/>
                <a:t>South</a:t>
              </a:r>
            </a:p>
          </p:txBody>
        </p:sp>
        <p:sp>
          <p:nvSpPr>
            <p:cNvPr id="6" name="TextBox 5"/>
            <p:cNvSpPr txBox="1"/>
            <p:nvPr/>
          </p:nvSpPr>
          <p:spPr>
            <a:xfrm>
              <a:off x="5960204" y="4903418"/>
              <a:ext cx="1339936" cy="955761"/>
            </a:xfrm>
            <a:prstGeom prst="rect">
              <a:avLst/>
            </a:prstGeom>
            <a:noFill/>
          </p:spPr>
          <p:txBody>
            <a:bodyPr wrap="square" rtlCol="0">
              <a:spAutoFit/>
            </a:bodyPr>
            <a:lstStyle/>
            <a:p>
              <a:pPr algn="ctr"/>
              <a:r>
                <a:rPr lang="en-US" sz="1600" b="1" dirty="0"/>
                <a:t>2</a:t>
              </a:r>
            </a:p>
            <a:p>
              <a:pPr algn="ctr"/>
              <a:r>
                <a:rPr lang="en-US" sz="1600" b="1" dirty="0"/>
                <a:t>North</a:t>
              </a:r>
            </a:p>
          </p:txBody>
        </p:sp>
        <p:sp>
          <p:nvSpPr>
            <p:cNvPr id="7" name="TextBox 6"/>
            <p:cNvSpPr txBox="1"/>
            <p:nvPr/>
          </p:nvSpPr>
          <p:spPr>
            <a:xfrm>
              <a:off x="7442996" y="3639236"/>
              <a:ext cx="1058710" cy="955761"/>
            </a:xfrm>
            <a:prstGeom prst="rect">
              <a:avLst/>
            </a:prstGeom>
            <a:noFill/>
          </p:spPr>
          <p:txBody>
            <a:bodyPr wrap="square" rtlCol="0">
              <a:spAutoFit/>
            </a:bodyPr>
            <a:lstStyle/>
            <a:p>
              <a:pPr algn="ctr"/>
              <a:r>
                <a:rPr lang="en-US" sz="1600" b="1" dirty="0"/>
                <a:t>1</a:t>
              </a:r>
            </a:p>
            <a:p>
              <a:pPr algn="ctr"/>
              <a:r>
                <a:rPr lang="en-US" sz="1600" b="1" dirty="0"/>
                <a:t>West</a:t>
              </a:r>
            </a:p>
          </p:txBody>
        </p:sp>
        <p:sp>
          <p:nvSpPr>
            <p:cNvPr id="8" name="TextBox 7"/>
            <p:cNvSpPr txBox="1"/>
            <p:nvPr/>
          </p:nvSpPr>
          <p:spPr>
            <a:xfrm>
              <a:off x="4736885" y="3639236"/>
              <a:ext cx="1058708" cy="955761"/>
            </a:xfrm>
            <a:prstGeom prst="rect">
              <a:avLst/>
            </a:prstGeom>
            <a:noFill/>
          </p:spPr>
          <p:txBody>
            <a:bodyPr wrap="square" rtlCol="0">
              <a:spAutoFit/>
            </a:bodyPr>
            <a:lstStyle/>
            <a:p>
              <a:pPr algn="ctr"/>
              <a:r>
                <a:rPr lang="en-US" sz="1600" b="1" dirty="0"/>
                <a:t>3</a:t>
              </a:r>
            </a:p>
            <a:p>
              <a:pPr algn="ctr"/>
              <a:r>
                <a:rPr lang="en-US" sz="1600" b="1" dirty="0"/>
                <a:t>East</a:t>
              </a:r>
            </a:p>
          </p:txBody>
        </p:sp>
        <p:sp>
          <p:nvSpPr>
            <p:cNvPr id="10" name="Curved Left Arrow 9"/>
            <p:cNvSpPr/>
            <p:nvPr/>
          </p:nvSpPr>
          <p:spPr>
            <a:xfrm rot="12171759" flipV="1">
              <a:off x="5983520" y="3315826"/>
              <a:ext cx="842767" cy="142702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193049" y="3757395"/>
              <a:ext cx="852488" cy="653943"/>
            </a:xfrm>
            <a:prstGeom prst="rect">
              <a:avLst/>
            </a:prstGeom>
            <a:noFill/>
          </p:spPr>
          <p:txBody>
            <a:bodyPr wrap="square" rtlCol="0">
              <a:spAutoFit/>
            </a:bodyPr>
            <a:lstStyle/>
            <a:p>
              <a:pPr algn="ctr"/>
              <a:r>
                <a:rPr lang="en-US" sz="2000" b="1" dirty="0">
                  <a:solidFill>
                    <a:srgbClr val="FF0000"/>
                  </a:solidFill>
                </a:rPr>
                <a:t>R 2 </a:t>
              </a:r>
            </a:p>
          </p:txBody>
        </p:sp>
      </p:grpSp>
      <p:grpSp>
        <p:nvGrpSpPr>
          <p:cNvPr id="13" name="Group 12"/>
          <p:cNvGrpSpPr/>
          <p:nvPr/>
        </p:nvGrpSpPr>
        <p:grpSpPr>
          <a:xfrm>
            <a:off x="4949251" y="1534472"/>
            <a:ext cx="2339419" cy="2309708"/>
            <a:chOff x="4736883" y="2084173"/>
            <a:chExt cx="3778467" cy="3775006"/>
          </a:xfrm>
        </p:grpSpPr>
        <p:sp>
          <p:nvSpPr>
            <p:cNvPr id="14" name="Rectangle 13"/>
            <p:cNvSpPr/>
            <p:nvPr/>
          </p:nvSpPr>
          <p:spPr>
            <a:xfrm>
              <a:off x="4744995" y="2084173"/>
              <a:ext cx="3770355" cy="375645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75534" y="2199500"/>
              <a:ext cx="1109276" cy="955761"/>
            </a:xfrm>
            <a:prstGeom prst="rect">
              <a:avLst/>
            </a:prstGeom>
            <a:noFill/>
          </p:spPr>
          <p:txBody>
            <a:bodyPr wrap="square" rtlCol="0">
              <a:spAutoFit/>
            </a:bodyPr>
            <a:lstStyle/>
            <a:p>
              <a:pPr algn="ctr"/>
              <a:r>
                <a:rPr lang="en-US" sz="1600" b="1" dirty="0"/>
                <a:t>0</a:t>
              </a:r>
            </a:p>
            <a:p>
              <a:pPr algn="ctr"/>
              <a:r>
                <a:rPr lang="en-US" sz="1600" b="1" dirty="0"/>
                <a:t>East</a:t>
              </a:r>
            </a:p>
          </p:txBody>
        </p:sp>
        <p:sp>
          <p:nvSpPr>
            <p:cNvPr id="16" name="TextBox 15"/>
            <p:cNvSpPr txBox="1"/>
            <p:nvPr/>
          </p:nvSpPr>
          <p:spPr>
            <a:xfrm>
              <a:off x="5960204" y="4903418"/>
              <a:ext cx="1339936" cy="955761"/>
            </a:xfrm>
            <a:prstGeom prst="rect">
              <a:avLst/>
            </a:prstGeom>
            <a:noFill/>
          </p:spPr>
          <p:txBody>
            <a:bodyPr wrap="square" rtlCol="0">
              <a:spAutoFit/>
            </a:bodyPr>
            <a:lstStyle/>
            <a:p>
              <a:pPr algn="ctr"/>
              <a:r>
                <a:rPr lang="en-US" sz="1600" b="1" dirty="0"/>
                <a:t>2</a:t>
              </a:r>
            </a:p>
            <a:p>
              <a:pPr algn="ctr"/>
              <a:r>
                <a:rPr lang="en-US" sz="1600" b="1" dirty="0"/>
                <a:t>West</a:t>
              </a:r>
            </a:p>
          </p:txBody>
        </p:sp>
        <p:sp>
          <p:nvSpPr>
            <p:cNvPr id="17" name="TextBox 16"/>
            <p:cNvSpPr txBox="1"/>
            <p:nvPr/>
          </p:nvSpPr>
          <p:spPr>
            <a:xfrm>
              <a:off x="7300140" y="3639236"/>
              <a:ext cx="1201565" cy="955761"/>
            </a:xfrm>
            <a:prstGeom prst="rect">
              <a:avLst/>
            </a:prstGeom>
            <a:noFill/>
          </p:spPr>
          <p:txBody>
            <a:bodyPr wrap="square" rtlCol="0">
              <a:spAutoFit/>
            </a:bodyPr>
            <a:lstStyle/>
            <a:p>
              <a:pPr algn="ctr"/>
              <a:r>
                <a:rPr lang="en-US" sz="1600" b="1" dirty="0"/>
                <a:t>1</a:t>
              </a:r>
            </a:p>
            <a:p>
              <a:pPr algn="ctr"/>
              <a:r>
                <a:rPr lang="en-US" sz="1600" b="1" dirty="0"/>
                <a:t>South</a:t>
              </a:r>
            </a:p>
          </p:txBody>
        </p:sp>
        <p:sp>
          <p:nvSpPr>
            <p:cNvPr id="18" name="TextBox 17"/>
            <p:cNvSpPr txBox="1"/>
            <p:nvPr/>
          </p:nvSpPr>
          <p:spPr>
            <a:xfrm>
              <a:off x="4736883" y="3639236"/>
              <a:ext cx="1201562" cy="955761"/>
            </a:xfrm>
            <a:prstGeom prst="rect">
              <a:avLst/>
            </a:prstGeom>
            <a:noFill/>
          </p:spPr>
          <p:txBody>
            <a:bodyPr wrap="square" rtlCol="0">
              <a:spAutoFit/>
            </a:bodyPr>
            <a:lstStyle/>
            <a:p>
              <a:pPr algn="ctr"/>
              <a:r>
                <a:rPr lang="en-US" sz="1600" b="1" dirty="0"/>
                <a:t>3</a:t>
              </a:r>
            </a:p>
            <a:p>
              <a:pPr algn="ctr"/>
              <a:r>
                <a:rPr lang="en-US" sz="1600" b="1" dirty="0"/>
                <a:t>North</a:t>
              </a:r>
            </a:p>
          </p:txBody>
        </p:sp>
        <p:sp>
          <p:nvSpPr>
            <p:cNvPr id="19" name="Curved Left Arrow 18"/>
            <p:cNvSpPr/>
            <p:nvPr/>
          </p:nvSpPr>
          <p:spPr>
            <a:xfrm rot="17479388" flipV="1">
              <a:off x="6192881" y="3184498"/>
              <a:ext cx="852826" cy="1410194"/>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193049" y="3757395"/>
              <a:ext cx="852488" cy="653943"/>
            </a:xfrm>
            <a:prstGeom prst="rect">
              <a:avLst/>
            </a:prstGeom>
            <a:noFill/>
          </p:spPr>
          <p:txBody>
            <a:bodyPr wrap="square" rtlCol="0">
              <a:spAutoFit/>
            </a:bodyPr>
            <a:lstStyle/>
            <a:p>
              <a:pPr algn="ctr"/>
              <a:r>
                <a:rPr lang="en-US" sz="2000" b="1" dirty="0">
                  <a:solidFill>
                    <a:srgbClr val="FF0000"/>
                  </a:solidFill>
                </a:rPr>
                <a:t>R 1 </a:t>
              </a:r>
            </a:p>
          </p:txBody>
        </p:sp>
      </p:grpSp>
      <p:grpSp>
        <p:nvGrpSpPr>
          <p:cNvPr id="21" name="Group 20"/>
          <p:cNvGrpSpPr/>
          <p:nvPr/>
        </p:nvGrpSpPr>
        <p:grpSpPr>
          <a:xfrm>
            <a:off x="1855330" y="1534472"/>
            <a:ext cx="2339418" cy="2309708"/>
            <a:chOff x="4736885" y="2084173"/>
            <a:chExt cx="3778465" cy="3775006"/>
          </a:xfrm>
        </p:grpSpPr>
        <p:sp>
          <p:nvSpPr>
            <p:cNvPr id="22" name="Rectangle 21"/>
            <p:cNvSpPr/>
            <p:nvPr/>
          </p:nvSpPr>
          <p:spPr>
            <a:xfrm>
              <a:off x="4744995" y="2084173"/>
              <a:ext cx="3770355" cy="375645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075534" y="2199500"/>
              <a:ext cx="1109276" cy="955761"/>
            </a:xfrm>
            <a:prstGeom prst="rect">
              <a:avLst/>
            </a:prstGeom>
            <a:noFill/>
          </p:spPr>
          <p:txBody>
            <a:bodyPr wrap="square" rtlCol="0">
              <a:spAutoFit/>
            </a:bodyPr>
            <a:lstStyle/>
            <a:p>
              <a:pPr algn="ctr"/>
              <a:r>
                <a:rPr lang="en-US" sz="1600" b="1" dirty="0"/>
                <a:t>0</a:t>
              </a:r>
            </a:p>
            <a:p>
              <a:pPr algn="ctr"/>
              <a:r>
                <a:rPr lang="en-US" sz="1600" b="1" dirty="0"/>
                <a:t>North</a:t>
              </a:r>
            </a:p>
          </p:txBody>
        </p:sp>
        <p:sp>
          <p:nvSpPr>
            <p:cNvPr id="24" name="TextBox 23"/>
            <p:cNvSpPr txBox="1"/>
            <p:nvPr/>
          </p:nvSpPr>
          <p:spPr>
            <a:xfrm>
              <a:off x="5960204" y="4903418"/>
              <a:ext cx="1339936" cy="955761"/>
            </a:xfrm>
            <a:prstGeom prst="rect">
              <a:avLst/>
            </a:prstGeom>
            <a:noFill/>
          </p:spPr>
          <p:txBody>
            <a:bodyPr wrap="square" rtlCol="0">
              <a:spAutoFit/>
            </a:bodyPr>
            <a:lstStyle/>
            <a:p>
              <a:pPr algn="ctr"/>
              <a:r>
                <a:rPr lang="en-US" sz="1600" b="1" dirty="0"/>
                <a:t>2</a:t>
              </a:r>
            </a:p>
            <a:p>
              <a:pPr algn="ctr"/>
              <a:r>
                <a:rPr lang="en-US" sz="1600" b="1" dirty="0"/>
                <a:t>South</a:t>
              </a:r>
            </a:p>
          </p:txBody>
        </p:sp>
        <p:sp>
          <p:nvSpPr>
            <p:cNvPr id="25" name="TextBox 24"/>
            <p:cNvSpPr txBox="1"/>
            <p:nvPr/>
          </p:nvSpPr>
          <p:spPr>
            <a:xfrm>
              <a:off x="7587306" y="3639236"/>
              <a:ext cx="914400" cy="955761"/>
            </a:xfrm>
            <a:prstGeom prst="rect">
              <a:avLst/>
            </a:prstGeom>
            <a:noFill/>
          </p:spPr>
          <p:txBody>
            <a:bodyPr wrap="square" rtlCol="0">
              <a:spAutoFit/>
            </a:bodyPr>
            <a:lstStyle/>
            <a:p>
              <a:pPr algn="ctr"/>
              <a:r>
                <a:rPr lang="en-US" sz="1600" b="1" dirty="0"/>
                <a:t>1</a:t>
              </a:r>
            </a:p>
            <a:p>
              <a:pPr algn="ctr"/>
              <a:r>
                <a:rPr lang="en-US" sz="1600" b="1" dirty="0"/>
                <a:t>East</a:t>
              </a:r>
            </a:p>
          </p:txBody>
        </p:sp>
        <p:sp>
          <p:nvSpPr>
            <p:cNvPr id="26" name="TextBox 25"/>
            <p:cNvSpPr txBox="1"/>
            <p:nvPr/>
          </p:nvSpPr>
          <p:spPr>
            <a:xfrm>
              <a:off x="4736885" y="3639236"/>
              <a:ext cx="1058708" cy="955761"/>
            </a:xfrm>
            <a:prstGeom prst="rect">
              <a:avLst/>
            </a:prstGeom>
            <a:noFill/>
          </p:spPr>
          <p:txBody>
            <a:bodyPr wrap="square" rtlCol="0">
              <a:spAutoFit/>
            </a:bodyPr>
            <a:lstStyle/>
            <a:p>
              <a:pPr algn="ctr"/>
              <a:r>
                <a:rPr lang="en-US" sz="1600" b="1" dirty="0"/>
                <a:t>3</a:t>
              </a:r>
            </a:p>
            <a:p>
              <a:pPr algn="ctr"/>
              <a:r>
                <a:rPr lang="en-US" sz="1600" b="1" dirty="0"/>
                <a:t>West</a:t>
              </a:r>
            </a:p>
          </p:txBody>
        </p:sp>
        <p:sp>
          <p:nvSpPr>
            <p:cNvPr id="28" name="TextBox 27"/>
            <p:cNvSpPr txBox="1"/>
            <p:nvPr/>
          </p:nvSpPr>
          <p:spPr>
            <a:xfrm>
              <a:off x="6193049" y="3757395"/>
              <a:ext cx="852488" cy="653943"/>
            </a:xfrm>
            <a:prstGeom prst="rect">
              <a:avLst/>
            </a:prstGeom>
            <a:noFill/>
          </p:spPr>
          <p:txBody>
            <a:bodyPr wrap="square" rtlCol="0">
              <a:spAutoFit/>
            </a:bodyPr>
            <a:lstStyle/>
            <a:p>
              <a:pPr algn="ctr"/>
              <a:r>
                <a:rPr lang="en-US" sz="2000" b="1" dirty="0">
                  <a:solidFill>
                    <a:srgbClr val="FF0000"/>
                  </a:solidFill>
                </a:rPr>
                <a:t>R 0 </a:t>
              </a:r>
            </a:p>
          </p:txBody>
        </p:sp>
      </p:grpSp>
      <p:grpSp>
        <p:nvGrpSpPr>
          <p:cNvPr id="37" name="Group 36"/>
          <p:cNvGrpSpPr/>
          <p:nvPr/>
        </p:nvGrpSpPr>
        <p:grpSpPr>
          <a:xfrm>
            <a:off x="4949251" y="4175076"/>
            <a:ext cx="2339419" cy="2309708"/>
            <a:chOff x="4736883" y="2084173"/>
            <a:chExt cx="3778467" cy="3775006"/>
          </a:xfrm>
        </p:grpSpPr>
        <p:sp>
          <p:nvSpPr>
            <p:cNvPr id="38" name="Rectangle 37"/>
            <p:cNvSpPr/>
            <p:nvPr/>
          </p:nvSpPr>
          <p:spPr>
            <a:xfrm>
              <a:off x="4744995" y="2084173"/>
              <a:ext cx="3770355" cy="375645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6075534" y="2199500"/>
              <a:ext cx="1109276" cy="955761"/>
            </a:xfrm>
            <a:prstGeom prst="rect">
              <a:avLst/>
            </a:prstGeom>
            <a:noFill/>
          </p:spPr>
          <p:txBody>
            <a:bodyPr wrap="square" rtlCol="0">
              <a:spAutoFit/>
            </a:bodyPr>
            <a:lstStyle/>
            <a:p>
              <a:pPr algn="ctr"/>
              <a:r>
                <a:rPr lang="en-US" sz="1600" b="1" dirty="0"/>
                <a:t>0</a:t>
              </a:r>
            </a:p>
            <a:p>
              <a:pPr algn="ctr"/>
              <a:r>
                <a:rPr lang="en-US" sz="1600" b="1" dirty="0"/>
                <a:t>West</a:t>
              </a:r>
            </a:p>
          </p:txBody>
        </p:sp>
        <p:sp>
          <p:nvSpPr>
            <p:cNvPr id="40" name="TextBox 39"/>
            <p:cNvSpPr txBox="1"/>
            <p:nvPr/>
          </p:nvSpPr>
          <p:spPr>
            <a:xfrm>
              <a:off x="5960204" y="4903418"/>
              <a:ext cx="1339936" cy="955761"/>
            </a:xfrm>
            <a:prstGeom prst="rect">
              <a:avLst/>
            </a:prstGeom>
            <a:noFill/>
          </p:spPr>
          <p:txBody>
            <a:bodyPr wrap="square" rtlCol="0">
              <a:spAutoFit/>
            </a:bodyPr>
            <a:lstStyle/>
            <a:p>
              <a:pPr algn="ctr"/>
              <a:r>
                <a:rPr lang="en-US" sz="1600" b="1" dirty="0"/>
                <a:t>2</a:t>
              </a:r>
            </a:p>
            <a:p>
              <a:pPr algn="ctr"/>
              <a:r>
                <a:rPr lang="en-US" sz="1600" b="1" dirty="0"/>
                <a:t>East</a:t>
              </a:r>
            </a:p>
          </p:txBody>
        </p:sp>
        <p:sp>
          <p:nvSpPr>
            <p:cNvPr id="41" name="TextBox 40"/>
            <p:cNvSpPr txBox="1"/>
            <p:nvPr/>
          </p:nvSpPr>
          <p:spPr>
            <a:xfrm>
              <a:off x="7300140" y="3639236"/>
              <a:ext cx="1201565" cy="955761"/>
            </a:xfrm>
            <a:prstGeom prst="rect">
              <a:avLst/>
            </a:prstGeom>
            <a:noFill/>
          </p:spPr>
          <p:txBody>
            <a:bodyPr wrap="square" rtlCol="0">
              <a:spAutoFit/>
            </a:bodyPr>
            <a:lstStyle/>
            <a:p>
              <a:pPr algn="ctr"/>
              <a:r>
                <a:rPr lang="en-US" sz="1600" b="1" dirty="0"/>
                <a:t>1</a:t>
              </a:r>
            </a:p>
            <a:p>
              <a:pPr algn="ctr"/>
              <a:r>
                <a:rPr lang="en-US" sz="1600" b="1" dirty="0"/>
                <a:t>North</a:t>
              </a:r>
            </a:p>
          </p:txBody>
        </p:sp>
        <p:sp>
          <p:nvSpPr>
            <p:cNvPr id="42" name="TextBox 41"/>
            <p:cNvSpPr txBox="1"/>
            <p:nvPr/>
          </p:nvSpPr>
          <p:spPr>
            <a:xfrm>
              <a:off x="4736883" y="3639236"/>
              <a:ext cx="1201562" cy="955761"/>
            </a:xfrm>
            <a:prstGeom prst="rect">
              <a:avLst/>
            </a:prstGeom>
            <a:noFill/>
          </p:spPr>
          <p:txBody>
            <a:bodyPr wrap="square" rtlCol="0">
              <a:spAutoFit/>
            </a:bodyPr>
            <a:lstStyle/>
            <a:p>
              <a:pPr algn="ctr"/>
              <a:r>
                <a:rPr lang="en-US" sz="1600" b="1" dirty="0"/>
                <a:t>3</a:t>
              </a:r>
            </a:p>
            <a:p>
              <a:pPr algn="ctr"/>
              <a:r>
                <a:rPr lang="en-US" sz="1600" b="1" dirty="0"/>
                <a:t>South</a:t>
              </a:r>
            </a:p>
          </p:txBody>
        </p:sp>
        <p:sp>
          <p:nvSpPr>
            <p:cNvPr id="43" name="Curved Left Arrow 42"/>
            <p:cNvSpPr/>
            <p:nvPr/>
          </p:nvSpPr>
          <p:spPr>
            <a:xfrm rot="1424804" flipV="1">
              <a:off x="6304482" y="3318630"/>
              <a:ext cx="842767" cy="142702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TextBox 43"/>
            <p:cNvSpPr txBox="1"/>
            <p:nvPr/>
          </p:nvSpPr>
          <p:spPr>
            <a:xfrm>
              <a:off x="6193049" y="3757395"/>
              <a:ext cx="852488" cy="653943"/>
            </a:xfrm>
            <a:prstGeom prst="rect">
              <a:avLst/>
            </a:prstGeom>
            <a:noFill/>
          </p:spPr>
          <p:txBody>
            <a:bodyPr wrap="square" rtlCol="0">
              <a:spAutoFit/>
            </a:bodyPr>
            <a:lstStyle/>
            <a:p>
              <a:pPr algn="ctr"/>
              <a:r>
                <a:rPr lang="en-US" sz="2000" b="1" dirty="0">
                  <a:solidFill>
                    <a:srgbClr val="FF0000"/>
                  </a:solidFill>
                </a:rPr>
                <a:t>R 3</a:t>
              </a:r>
            </a:p>
          </p:txBody>
        </p:sp>
      </p:grpSp>
      <p:sp>
        <p:nvSpPr>
          <p:cNvPr id="35" name="Title 1"/>
          <p:cNvSpPr>
            <a:spLocks noGrp="1"/>
          </p:cNvSpPr>
          <p:nvPr>
            <p:ph type="title"/>
          </p:nvPr>
        </p:nvSpPr>
        <p:spPr>
          <a:xfrm>
            <a:off x="628650" y="365126"/>
            <a:ext cx="7886700" cy="1103455"/>
          </a:xfrm>
        </p:spPr>
        <p:txBody>
          <a:bodyPr>
            <a:noAutofit/>
          </a:bodyPr>
          <a:lstStyle/>
          <a:p>
            <a:pPr algn="ctr"/>
            <a:r>
              <a:rPr lang="en-US" sz="3200" dirty="0">
                <a:latin typeface="+mn-lt"/>
              </a:rPr>
              <a:t>Encoding Bindings and Rotations</a:t>
            </a:r>
          </a:p>
        </p:txBody>
      </p:sp>
      <p:sp>
        <p:nvSpPr>
          <p:cNvPr id="9" name="Slide Number Placeholder 8"/>
          <p:cNvSpPr>
            <a:spLocks noGrp="1"/>
          </p:cNvSpPr>
          <p:nvPr>
            <p:ph type="sldNum" sz="quarter" idx="12"/>
          </p:nvPr>
        </p:nvSpPr>
        <p:spPr/>
        <p:txBody>
          <a:bodyPr/>
          <a:lstStyle/>
          <a:p>
            <a:fld id="{650AD656-6FF9-465D-B7B0-1CD0DD39CD23}" type="slidenum">
              <a:rPr lang="en-US" smtClean="0"/>
              <a:t>21</a:t>
            </a:fld>
            <a:endParaRPr lang="en-US" dirty="0"/>
          </a:p>
        </p:txBody>
      </p:sp>
    </p:spTree>
    <p:extLst>
      <p:ext uri="{BB962C8B-B14F-4D97-AF65-F5344CB8AC3E}">
        <p14:creationId xmlns:p14="http://schemas.microsoft.com/office/powerpoint/2010/main" val="2647826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83034" y="1690689"/>
            <a:ext cx="5945847" cy="4364950"/>
          </a:xfrm>
          <a:prstGeom prst="rect">
            <a:avLst/>
          </a:prstGeom>
        </p:spPr>
      </p:pic>
      <p:pic>
        <p:nvPicPr>
          <p:cNvPr id="7" name="Picture 6"/>
          <p:cNvPicPr>
            <a:picLocks noChangeAspect="1"/>
          </p:cNvPicPr>
          <p:nvPr/>
        </p:nvPicPr>
        <p:blipFill>
          <a:blip r:embed="rId3"/>
          <a:stretch>
            <a:fillRect/>
          </a:stretch>
        </p:blipFill>
        <p:spPr>
          <a:xfrm>
            <a:off x="557351" y="2313135"/>
            <a:ext cx="780000" cy="2726000"/>
          </a:xfrm>
          <a:prstGeom prst="rect">
            <a:avLst/>
          </a:prstGeom>
        </p:spPr>
      </p:pic>
      <p:pic>
        <p:nvPicPr>
          <p:cNvPr id="8" name="Picture 7"/>
          <p:cNvPicPr>
            <a:picLocks noChangeAspect="1"/>
          </p:cNvPicPr>
          <p:nvPr/>
        </p:nvPicPr>
        <p:blipFill>
          <a:blip r:embed="rId4"/>
          <a:stretch>
            <a:fillRect/>
          </a:stretch>
        </p:blipFill>
        <p:spPr>
          <a:xfrm>
            <a:off x="1980511" y="2042468"/>
            <a:ext cx="1443000" cy="2996667"/>
          </a:xfrm>
          <a:prstGeom prst="rect">
            <a:avLst/>
          </a:prstGeom>
        </p:spPr>
      </p:pic>
      <p:cxnSp>
        <p:nvCxnSpPr>
          <p:cNvPr id="10" name="Straight Arrow Connector 9"/>
          <p:cNvCxnSpPr/>
          <p:nvPr/>
        </p:nvCxnSpPr>
        <p:spPr>
          <a:xfrm>
            <a:off x="1186248" y="2732068"/>
            <a:ext cx="989173" cy="2883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186248" y="2998573"/>
            <a:ext cx="980620" cy="137571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181971" y="3277191"/>
            <a:ext cx="971546" cy="159960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191772" y="3277191"/>
            <a:ext cx="961745" cy="27598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1181971" y="3809979"/>
            <a:ext cx="962993" cy="2181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1191772" y="4085968"/>
            <a:ext cx="953192" cy="54512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1181971" y="4085968"/>
            <a:ext cx="971546" cy="27536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1191772" y="3538732"/>
            <a:ext cx="953192" cy="10744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1191772" y="2741774"/>
            <a:ext cx="953192" cy="212847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976067" y="1758948"/>
            <a:ext cx="276961" cy="369332"/>
          </a:xfrm>
          <a:prstGeom prst="rect">
            <a:avLst/>
          </a:prstGeom>
          <a:noFill/>
          <a:ln w="28575">
            <a:solidFill>
              <a:srgbClr val="FF0000"/>
            </a:solidFill>
          </a:ln>
        </p:spPr>
        <p:txBody>
          <a:bodyPr wrap="square" rtlCol="0">
            <a:spAutoFit/>
          </a:bodyPr>
          <a:lstStyle/>
          <a:p>
            <a:pPr algn="ctr"/>
            <a:r>
              <a:rPr lang="en-US" b="1" dirty="0">
                <a:solidFill>
                  <a:srgbClr val="FF0000"/>
                </a:solidFill>
              </a:rPr>
              <a:t>0</a:t>
            </a:r>
          </a:p>
        </p:txBody>
      </p:sp>
      <p:sp>
        <p:nvSpPr>
          <p:cNvPr id="29" name="TextBox 28"/>
          <p:cNvSpPr txBox="1"/>
          <p:nvPr/>
        </p:nvSpPr>
        <p:spPr>
          <a:xfrm>
            <a:off x="5413569" y="1758948"/>
            <a:ext cx="276961" cy="369332"/>
          </a:xfrm>
          <a:prstGeom prst="rect">
            <a:avLst/>
          </a:prstGeom>
          <a:noFill/>
          <a:ln w="28575">
            <a:solidFill>
              <a:srgbClr val="FF0000"/>
            </a:solidFill>
          </a:ln>
        </p:spPr>
        <p:txBody>
          <a:bodyPr wrap="square" rtlCol="0">
            <a:spAutoFit/>
          </a:bodyPr>
          <a:lstStyle/>
          <a:p>
            <a:pPr algn="ctr"/>
            <a:r>
              <a:rPr lang="en-US" b="1" dirty="0">
                <a:solidFill>
                  <a:srgbClr val="FF0000"/>
                </a:solidFill>
              </a:rPr>
              <a:t>1</a:t>
            </a:r>
          </a:p>
        </p:txBody>
      </p:sp>
      <p:sp>
        <p:nvSpPr>
          <p:cNvPr id="30" name="TextBox 29"/>
          <p:cNvSpPr txBox="1"/>
          <p:nvPr/>
        </p:nvSpPr>
        <p:spPr>
          <a:xfrm>
            <a:off x="6857696" y="1758948"/>
            <a:ext cx="276961" cy="369332"/>
          </a:xfrm>
          <a:prstGeom prst="rect">
            <a:avLst/>
          </a:prstGeom>
          <a:noFill/>
          <a:ln w="28575">
            <a:solidFill>
              <a:srgbClr val="FF0000"/>
            </a:solidFill>
          </a:ln>
        </p:spPr>
        <p:txBody>
          <a:bodyPr wrap="square" rtlCol="0">
            <a:spAutoFit/>
          </a:bodyPr>
          <a:lstStyle/>
          <a:p>
            <a:pPr algn="ctr"/>
            <a:r>
              <a:rPr lang="en-US" b="1" dirty="0">
                <a:solidFill>
                  <a:srgbClr val="FF0000"/>
                </a:solidFill>
              </a:rPr>
              <a:t>2</a:t>
            </a:r>
          </a:p>
        </p:txBody>
      </p:sp>
      <p:sp>
        <p:nvSpPr>
          <p:cNvPr id="31" name="TextBox 30"/>
          <p:cNvSpPr txBox="1"/>
          <p:nvPr/>
        </p:nvSpPr>
        <p:spPr>
          <a:xfrm>
            <a:off x="3976067" y="3183848"/>
            <a:ext cx="276961" cy="369332"/>
          </a:xfrm>
          <a:prstGeom prst="rect">
            <a:avLst/>
          </a:prstGeom>
          <a:noFill/>
          <a:ln w="28575">
            <a:solidFill>
              <a:srgbClr val="FF0000"/>
            </a:solidFill>
          </a:ln>
        </p:spPr>
        <p:txBody>
          <a:bodyPr wrap="square" rtlCol="0">
            <a:spAutoFit/>
          </a:bodyPr>
          <a:lstStyle/>
          <a:p>
            <a:pPr algn="ctr"/>
            <a:r>
              <a:rPr lang="en-US" b="1" dirty="0">
                <a:solidFill>
                  <a:srgbClr val="FF0000"/>
                </a:solidFill>
              </a:rPr>
              <a:t>3</a:t>
            </a:r>
          </a:p>
        </p:txBody>
      </p:sp>
      <p:sp>
        <p:nvSpPr>
          <p:cNvPr id="32" name="TextBox 31"/>
          <p:cNvSpPr txBox="1"/>
          <p:nvPr/>
        </p:nvSpPr>
        <p:spPr>
          <a:xfrm>
            <a:off x="5413568" y="3183848"/>
            <a:ext cx="276961" cy="369332"/>
          </a:xfrm>
          <a:prstGeom prst="rect">
            <a:avLst/>
          </a:prstGeom>
          <a:noFill/>
          <a:ln w="28575">
            <a:solidFill>
              <a:srgbClr val="FF0000"/>
            </a:solidFill>
          </a:ln>
        </p:spPr>
        <p:txBody>
          <a:bodyPr wrap="square" rtlCol="0">
            <a:spAutoFit/>
          </a:bodyPr>
          <a:lstStyle/>
          <a:p>
            <a:pPr algn="ctr"/>
            <a:r>
              <a:rPr lang="en-US" b="1" dirty="0">
                <a:solidFill>
                  <a:srgbClr val="FF0000"/>
                </a:solidFill>
              </a:rPr>
              <a:t>4</a:t>
            </a:r>
          </a:p>
        </p:txBody>
      </p:sp>
      <p:sp>
        <p:nvSpPr>
          <p:cNvPr id="33" name="TextBox 32"/>
          <p:cNvSpPr txBox="1"/>
          <p:nvPr/>
        </p:nvSpPr>
        <p:spPr>
          <a:xfrm>
            <a:off x="6857695" y="3183848"/>
            <a:ext cx="276961" cy="369332"/>
          </a:xfrm>
          <a:prstGeom prst="rect">
            <a:avLst/>
          </a:prstGeom>
          <a:noFill/>
          <a:ln w="28575">
            <a:solidFill>
              <a:srgbClr val="FF0000"/>
            </a:solidFill>
          </a:ln>
        </p:spPr>
        <p:txBody>
          <a:bodyPr wrap="square" rtlCol="0">
            <a:spAutoFit/>
          </a:bodyPr>
          <a:lstStyle/>
          <a:p>
            <a:pPr algn="ctr"/>
            <a:r>
              <a:rPr lang="en-US" b="1" dirty="0">
                <a:solidFill>
                  <a:srgbClr val="FF0000"/>
                </a:solidFill>
              </a:rPr>
              <a:t>5</a:t>
            </a:r>
          </a:p>
        </p:txBody>
      </p:sp>
      <p:sp>
        <p:nvSpPr>
          <p:cNvPr id="34" name="TextBox 33"/>
          <p:cNvSpPr txBox="1"/>
          <p:nvPr/>
        </p:nvSpPr>
        <p:spPr>
          <a:xfrm>
            <a:off x="3976067" y="4657446"/>
            <a:ext cx="276961" cy="369332"/>
          </a:xfrm>
          <a:prstGeom prst="rect">
            <a:avLst/>
          </a:prstGeom>
          <a:noFill/>
          <a:ln w="28575">
            <a:solidFill>
              <a:srgbClr val="FF0000"/>
            </a:solidFill>
          </a:ln>
        </p:spPr>
        <p:txBody>
          <a:bodyPr wrap="square" rtlCol="0">
            <a:spAutoFit/>
          </a:bodyPr>
          <a:lstStyle/>
          <a:p>
            <a:pPr algn="ctr"/>
            <a:r>
              <a:rPr lang="en-US" b="1" dirty="0">
                <a:solidFill>
                  <a:srgbClr val="FF0000"/>
                </a:solidFill>
              </a:rPr>
              <a:t>6</a:t>
            </a:r>
          </a:p>
        </p:txBody>
      </p:sp>
      <p:sp>
        <p:nvSpPr>
          <p:cNvPr id="35" name="TextBox 34"/>
          <p:cNvSpPr txBox="1"/>
          <p:nvPr/>
        </p:nvSpPr>
        <p:spPr>
          <a:xfrm>
            <a:off x="5413567" y="4657446"/>
            <a:ext cx="276961" cy="369332"/>
          </a:xfrm>
          <a:prstGeom prst="rect">
            <a:avLst/>
          </a:prstGeom>
          <a:noFill/>
          <a:ln w="28575">
            <a:solidFill>
              <a:srgbClr val="FF0000"/>
            </a:solidFill>
          </a:ln>
        </p:spPr>
        <p:txBody>
          <a:bodyPr wrap="square" rtlCol="0">
            <a:spAutoFit/>
          </a:bodyPr>
          <a:lstStyle/>
          <a:p>
            <a:pPr algn="ctr"/>
            <a:r>
              <a:rPr lang="en-US" b="1" dirty="0">
                <a:solidFill>
                  <a:srgbClr val="FF0000"/>
                </a:solidFill>
              </a:rPr>
              <a:t>7</a:t>
            </a:r>
          </a:p>
        </p:txBody>
      </p:sp>
      <p:sp>
        <p:nvSpPr>
          <p:cNvPr id="36" name="TextBox 35"/>
          <p:cNvSpPr txBox="1"/>
          <p:nvPr/>
        </p:nvSpPr>
        <p:spPr>
          <a:xfrm>
            <a:off x="6857694" y="4657446"/>
            <a:ext cx="276961" cy="369332"/>
          </a:xfrm>
          <a:prstGeom prst="rect">
            <a:avLst/>
          </a:prstGeom>
          <a:noFill/>
          <a:ln w="28575">
            <a:solidFill>
              <a:srgbClr val="FF0000"/>
            </a:solidFill>
          </a:ln>
        </p:spPr>
        <p:txBody>
          <a:bodyPr wrap="square" rtlCol="0">
            <a:spAutoFit/>
          </a:bodyPr>
          <a:lstStyle/>
          <a:p>
            <a:pPr algn="ctr"/>
            <a:r>
              <a:rPr lang="en-US" b="1" dirty="0">
                <a:solidFill>
                  <a:srgbClr val="FF0000"/>
                </a:solidFill>
              </a:rPr>
              <a:t>8</a:t>
            </a:r>
          </a:p>
        </p:txBody>
      </p:sp>
      <p:sp>
        <p:nvSpPr>
          <p:cNvPr id="37" name="Line Callout 1 36"/>
          <p:cNvSpPr/>
          <p:nvPr/>
        </p:nvSpPr>
        <p:spPr>
          <a:xfrm>
            <a:off x="2742970" y="2337921"/>
            <a:ext cx="1380131" cy="609579"/>
          </a:xfrm>
          <a:prstGeom prst="borderCallout1">
            <a:avLst>
              <a:gd name="adj1" fmla="val -9561"/>
              <a:gd name="adj2" fmla="val 61006"/>
              <a:gd name="adj3" fmla="val -57745"/>
              <a:gd name="adj4" fmla="val 86462"/>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 #</a:t>
            </a:r>
          </a:p>
        </p:txBody>
      </p:sp>
      <p:sp>
        <p:nvSpPr>
          <p:cNvPr id="38" name="Line Callout 1 37"/>
          <p:cNvSpPr/>
          <p:nvPr/>
        </p:nvSpPr>
        <p:spPr>
          <a:xfrm>
            <a:off x="3341063" y="3053311"/>
            <a:ext cx="1380131" cy="609579"/>
          </a:xfrm>
          <a:prstGeom prst="borderCallout1">
            <a:avLst>
              <a:gd name="adj1" fmla="val -9561"/>
              <a:gd name="adj2" fmla="val 61006"/>
              <a:gd name="adj3" fmla="val -96935"/>
              <a:gd name="adj4" fmla="val 82881"/>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Tile Id</a:t>
            </a:r>
          </a:p>
        </p:txBody>
      </p:sp>
      <p:sp>
        <p:nvSpPr>
          <p:cNvPr id="27" name="Title 1"/>
          <p:cNvSpPr>
            <a:spLocks noGrp="1"/>
          </p:cNvSpPr>
          <p:nvPr>
            <p:ph type="title"/>
          </p:nvPr>
        </p:nvSpPr>
        <p:spPr>
          <a:xfrm>
            <a:off x="628650" y="365126"/>
            <a:ext cx="7886700" cy="1103455"/>
          </a:xfrm>
        </p:spPr>
        <p:txBody>
          <a:bodyPr>
            <a:noAutofit/>
          </a:bodyPr>
          <a:lstStyle/>
          <a:p>
            <a:pPr algn="ctr"/>
            <a:r>
              <a:rPr lang="en-US" sz="3200" dirty="0">
                <a:latin typeface="+mn-lt"/>
              </a:rPr>
              <a:t>A Position Points To A Tile If Placed</a:t>
            </a:r>
          </a:p>
        </p:txBody>
      </p:sp>
      <p:sp>
        <p:nvSpPr>
          <p:cNvPr id="5" name="Slide Number Placeholder 4"/>
          <p:cNvSpPr>
            <a:spLocks noGrp="1"/>
          </p:cNvSpPr>
          <p:nvPr>
            <p:ph type="sldNum" sz="quarter" idx="12"/>
          </p:nvPr>
        </p:nvSpPr>
        <p:spPr/>
        <p:txBody>
          <a:bodyPr/>
          <a:lstStyle/>
          <a:p>
            <a:fld id="{650AD656-6FF9-465D-B7B0-1CD0DD39CD23}" type="slidenum">
              <a:rPr lang="en-US" smtClean="0"/>
              <a:t>22</a:t>
            </a:fld>
            <a:endParaRPr lang="en-US" dirty="0"/>
          </a:p>
        </p:txBody>
      </p:sp>
    </p:spTree>
    <p:extLst>
      <p:ext uri="{BB962C8B-B14F-4D97-AF65-F5344CB8AC3E}">
        <p14:creationId xmlns:p14="http://schemas.microsoft.com/office/powerpoint/2010/main" val="2906778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3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57351" y="2313135"/>
            <a:ext cx="780000" cy="2726000"/>
          </a:xfrm>
          <a:prstGeom prst="rect">
            <a:avLst/>
          </a:prstGeom>
        </p:spPr>
      </p:pic>
      <p:pic>
        <p:nvPicPr>
          <p:cNvPr id="8" name="Picture 7"/>
          <p:cNvPicPr>
            <a:picLocks noChangeAspect="1"/>
          </p:cNvPicPr>
          <p:nvPr/>
        </p:nvPicPr>
        <p:blipFill>
          <a:blip r:embed="rId3"/>
          <a:stretch>
            <a:fillRect/>
          </a:stretch>
        </p:blipFill>
        <p:spPr>
          <a:xfrm>
            <a:off x="1980511" y="2042468"/>
            <a:ext cx="1443000" cy="2996667"/>
          </a:xfrm>
          <a:prstGeom prst="rect">
            <a:avLst/>
          </a:prstGeom>
        </p:spPr>
      </p:pic>
      <p:cxnSp>
        <p:nvCxnSpPr>
          <p:cNvPr id="10" name="Straight Arrow Connector 9"/>
          <p:cNvCxnSpPr/>
          <p:nvPr/>
        </p:nvCxnSpPr>
        <p:spPr>
          <a:xfrm>
            <a:off x="1186248" y="2732068"/>
            <a:ext cx="989173" cy="2883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186248" y="2998573"/>
            <a:ext cx="980620" cy="137571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181971" y="3277191"/>
            <a:ext cx="971546" cy="159960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191772" y="3277191"/>
            <a:ext cx="961745" cy="27598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1181971" y="3809979"/>
            <a:ext cx="962993" cy="2181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1191772" y="4085968"/>
            <a:ext cx="953192" cy="54512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1181971" y="4085968"/>
            <a:ext cx="971546" cy="27536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8891" y="1690689"/>
            <a:ext cx="4333333" cy="4352381"/>
          </a:xfrm>
          <a:prstGeom prst="rect">
            <a:avLst/>
          </a:prstGeom>
        </p:spPr>
      </p:pic>
      <p:sp>
        <p:nvSpPr>
          <p:cNvPr id="27" name="TextBox 26"/>
          <p:cNvSpPr txBox="1"/>
          <p:nvPr/>
        </p:nvSpPr>
        <p:spPr>
          <a:xfrm>
            <a:off x="5413567" y="4657446"/>
            <a:ext cx="276961" cy="369332"/>
          </a:xfrm>
          <a:prstGeom prst="rect">
            <a:avLst/>
          </a:prstGeom>
          <a:noFill/>
          <a:ln w="28575">
            <a:solidFill>
              <a:srgbClr val="FF0000"/>
            </a:solidFill>
          </a:ln>
        </p:spPr>
        <p:txBody>
          <a:bodyPr wrap="square" rtlCol="0">
            <a:spAutoFit/>
          </a:bodyPr>
          <a:lstStyle/>
          <a:p>
            <a:pPr algn="ctr"/>
            <a:r>
              <a:rPr lang="en-US" b="1" dirty="0">
                <a:solidFill>
                  <a:srgbClr val="FF0000"/>
                </a:solidFill>
              </a:rPr>
              <a:t>7</a:t>
            </a:r>
          </a:p>
        </p:txBody>
      </p:sp>
      <p:sp>
        <p:nvSpPr>
          <p:cNvPr id="37" name="TextBox 36"/>
          <p:cNvSpPr txBox="1"/>
          <p:nvPr/>
        </p:nvSpPr>
        <p:spPr>
          <a:xfrm>
            <a:off x="6857694" y="4657446"/>
            <a:ext cx="276961" cy="369332"/>
          </a:xfrm>
          <a:prstGeom prst="rect">
            <a:avLst/>
          </a:prstGeom>
          <a:noFill/>
          <a:ln w="28575">
            <a:solidFill>
              <a:srgbClr val="FF0000"/>
            </a:solidFill>
          </a:ln>
        </p:spPr>
        <p:txBody>
          <a:bodyPr wrap="square" rtlCol="0">
            <a:spAutoFit/>
          </a:bodyPr>
          <a:lstStyle/>
          <a:p>
            <a:pPr algn="ctr"/>
            <a:r>
              <a:rPr lang="en-US" b="1" dirty="0">
                <a:solidFill>
                  <a:srgbClr val="FF0000"/>
                </a:solidFill>
              </a:rPr>
              <a:t>8</a:t>
            </a:r>
          </a:p>
        </p:txBody>
      </p:sp>
      <p:sp>
        <p:nvSpPr>
          <p:cNvPr id="38" name="TextBox 37"/>
          <p:cNvSpPr txBox="1"/>
          <p:nvPr/>
        </p:nvSpPr>
        <p:spPr>
          <a:xfrm>
            <a:off x="1611312" y="5199848"/>
            <a:ext cx="528765" cy="276999"/>
          </a:xfrm>
          <a:prstGeom prst="rect">
            <a:avLst/>
          </a:prstGeom>
          <a:noFill/>
          <a:ln w="28575">
            <a:solidFill>
              <a:srgbClr val="FF0000"/>
            </a:solidFill>
          </a:ln>
        </p:spPr>
        <p:txBody>
          <a:bodyPr wrap="square" rtlCol="0">
            <a:spAutoFit/>
          </a:bodyPr>
          <a:lstStyle/>
          <a:p>
            <a:pPr algn="ctr"/>
            <a:r>
              <a:rPr lang="en-US" sz="1200" b="1" dirty="0">
                <a:solidFill>
                  <a:srgbClr val="FF0000"/>
                </a:solidFill>
              </a:rPr>
              <a:t>NULL</a:t>
            </a:r>
          </a:p>
        </p:txBody>
      </p:sp>
      <p:sp>
        <p:nvSpPr>
          <p:cNvPr id="39" name="TextBox 38"/>
          <p:cNvSpPr txBox="1"/>
          <p:nvPr/>
        </p:nvSpPr>
        <p:spPr>
          <a:xfrm>
            <a:off x="1611311" y="5590235"/>
            <a:ext cx="528765" cy="276999"/>
          </a:xfrm>
          <a:prstGeom prst="rect">
            <a:avLst/>
          </a:prstGeom>
          <a:noFill/>
          <a:ln w="28575">
            <a:solidFill>
              <a:srgbClr val="FF0000"/>
            </a:solidFill>
          </a:ln>
        </p:spPr>
        <p:txBody>
          <a:bodyPr wrap="square" rtlCol="0">
            <a:spAutoFit/>
          </a:bodyPr>
          <a:lstStyle/>
          <a:p>
            <a:pPr algn="ctr"/>
            <a:r>
              <a:rPr lang="en-US" sz="1200" b="1" dirty="0">
                <a:solidFill>
                  <a:srgbClr val="FF0000"/>
                </a:solidFill>
              </a:rPr>
              <a:t>NULL</a:t>
            </a:r>
          </a:p>
        </p:txBody>
      </p:sp>
      <p:cxnSp>
        <p:nvCxnSpPr>
          <p:cNvPr id="40" name="Straight Arrow Connector 39"/>
          <p:cNvCxnSpPr/>
          <p:nvPr/>
        </p:nvCxnSpPr>
        <p:spPr>
          <a:xfrm>
            <a:off x="1188331" y="4596017"/>
            <a:ext cx="527734" cy="68831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1181971" y="4907080"/>
            <a:ext cx="524293" cy="75450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itle 1"/>
          <p:cNvSpPr>
            <a:spLocks noGrp="1"/>
          </p:cNvSpPr>
          <p:nvPr>
            <p:ph type="title"/>
          </p:nvPr>
        </p:nvSpPr>
        <p:spPr>
          <a:xfrm>
            <a:off x="628650" y="365126"/>
            <a:ext cx="7886700" cy="1103455"/>
          </a:xfrm>
        </p:spPr>
        <p:txBody>
          <a:bodyPr>
            <a:noAutofit/>
          </a:bodyPr>
          <a:lstStyle/>
          <a:p>
            <a:pPr algn="ctr"/>
            <a:r>
              <a:rPr lang="en-US" sz="3200" dirty="0">
                <a:latin typeface="+mn-lt"/>
              </a:rPr>
              <a:t>A Position is </a:t>
            </a:r>
            <a:r>
              <a:rPr lang="en-US" sz="3200" b="1" dirty="0">
                <a:solidFill>
                  <a:srgbClr val="FF0000"/>
                </a:solidFill>
                <a:latin typeface="+mn-lt"/>
              </a:rPr>
              <a:t>NULL </a:t>
            </a:r>
            <a:r>
              <a:rPr lang="en-US" sz="3200" dirty="0">
                <a:latin typeface="+mn-lt"/>
              </a:rPr>
              <a:t>if No Tile is Placed</a:t>
            </a:r>
          </a:p>
        </p:txBody>
      </p:sp>
      <p:sp>
        <p:nvSpPr>
          <p:cNvPr id="4" name="Slide Number Placeholder 3"/>
          <p:cNvSpPr>
            <a:spLocks noGrp="1"/>
          </p:cNvSpPr>
          <p:nvPr>
            <p:ph type="sldNum" sz="quarter" idx="12"/>
          </p:nvPr>
        </p:nvSpPr>
        <p:spPr/>
        <p:txBody>
          <a:bodyPr/>
          <a:lstStyle/>
          <a:p>
            <a:fld id="{650AD656-6FF9-465D-B7B0-1CD0DD39CD23}" type="slidenum">
              <a:rPr lang="en-US" smtClean="0"/>
              <a:t>23</a:t>
            </a:fld>
            <a:endParaRPr lang="en-US" dirty="0"/>
          </a:p>
        </p:txBody>
      </p:sp>
    </p:spTree>
    <p:extLst>
      <p:ext uri="{BB962C8B-B14F-4D97-AF65-F5344CB8AC3E}">
        <p14:creationId xmlns:p14="http://schemas.microsoft.com/office/powerpoint/2010/main" val="33562875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83034" y="1690689"/>
            <a:ext cx="5945847" cy="4364950"/>
          </a:xfrm>
          <a:prstGeom prst="rect">
            <a:avLst/>
          </a:prstGeom>
        </p:spPr>
      </p:pic>
      <p:sp>
        <p:nvSpPr>
          <p:cNvPr id="28" name="TextBox 27"/>
          <p:cNvSpPr txBox="1"/>
          <p:nvPr/>
        </p:nvSpPr>
        <p:spPr>
          <a:xfrm>
            <a:off x="3976067" y="1758948"/>
            <a:ext cx="276961" cy="369332"/>
          </a:xfrm>
          <a:prstGeom prst="rect">
            <a:avLst/>
          </a:prstGeom>
          <a:noFill/>
          <a:ln w="28575">
            <a:solidFill>
              <a:srgbClr val="FF0000"/>
            </a:solidFill>
          </a:ln>
        </p:spPr>
        <p:txBody>
          <a:bodyPr wrap="square" rtlCol="0">
            <a:spAutoFit/>
          </a:bodyPr>
          <a:lstStyle/>
          <a:p>
            <a:pPr algn="ctr"/>
            <a:r>
              <a:rPr lang="en-US" b="1" dirty="0">
                <a:solidFill>
                  <a:srgbClr val="FF0000"/>
                </a:solidFill>
              </a:rPr>
              <a:t>0</a:t>
            </a:r>
          </a:p>
        </p:txBody>
      </p:sp>
      <p:sp>
        <p:nvSpPr>
          <p:cNvPr id="29" name="TextBox 28"/>
          <p:cNvSpPr txBox="1"/>
          <p:nvPr/>
        </p:nvSpPr>
        <p:spPr>
          <a:xfrm>
            <a:off x="5413569" y="1758948"/>
            <a:ext cx="276961" cy="369332"/>
          </a:xfrm>
          <a:prstGeom prst="rect">
            <a:avLst/>
          </a:prstGeom>
          <a:noFill/>
          <a:ln w="28575">
            <a:solidFill>
              <a:srgbClr val="FF0000"/>
            </a:solidFill>
          </a:ln>
        </p:spPr>
        <p:txBody>
          <a:bodyPr wrap="square" rtlCol="0">
            <a:spAutoFit/>
          </a:bodyPr>
          <a:lstStyle/>
          <a:p>
            <a:pPr algn="ctr"/>
            <a:r>
              <a:rPr lang="en-US" b="1" dirty="0">
                <a:solidFill>
                  <a:srgbClr val="FF0000"/>
                </a:solidFill>
              </a:rPr>
              <a:t>1</a:t>
            </a:r>
          </a:p>
        </p:txBody>
      </p:sp>
      <p:sp>
        <p:nvSpPr>
          <p:cNvPr id="30" name="TextBox 29"/>
          <p:cNvSpPr txBox="1"/>
          <p:nvPr/>
        </p:nvSpPr>
        <p:spPr>
          <a:xfrm>
            <a:off x="6857696" y="1758948"/>
            <a:ext cx="276961" cy="369332"/>
          </a:xfrm>
          <a:prstGeom prst="rect">
            <a:avLst/>
          </a:prstGeom>
          <a:noFill/>
          <a:ln w="28575">
            <a:solidFill>
              <a:srgbClr val="FF0000"/>
            </a:solidFill>
          </a:ln>
        </p:spPr>
        <p:txBody>
          <a:bodyPr wrap="square" rtlCol="0">
            <a:spAutoFit/>
          </a:bodyPr>
          <a:lstStyle/>
          <a:p>
            <a:pPr algn="ctr"/>
            <a:r>
              <a:rPr lang="en-US" b="1" dirty="0">
                <a:solidFill>
                  <a:srgbClr val="FF0000"/>
                </a:solidFill>
              </a:rPr>
              <a:t>2</a:t>
            </a:r>
          </a:p>
        </p:txBody>
      </p:sp>
      <p:sp>
        <p:nvSpPr>
          <p:cNvPr id="31" name="TextBox 30"/>
          <p:cNvSpPr txBox="1"/>
          <p:nvPr/>
        </p:nvSpPr>
        <p:spPr>
          <a:xfrm>
            <a:off x="3976067" y="3183848"/>
            <a:ext cx="276961" cy="369332"/>
          </a:xfrm>
          <a:prstGeom prst="rect">
            <a:avLst/>
          </a:prstGeom>
          <a:noFill/>
          <a:ln w="28575">
            <a:solidFill>
              <a:srgbClr val="FF0000"/>
            </a:solidFill>
          </a:ln>
        </p:spPr>
        <p:txBody>
          <a:bodyPr wrap="square" rtlCol="0">
            <a:spAutoFit/>
          </a:bodyPr>
          <a:lstStyle/>
          <a:p>
            <a:pPr algn="ctr"/>
            <a:r>
              <a:rPr lang="en-US" b="1" dirty="0">
                <a:solidFill>
                  <a:srgbClr val="FF0000"/>
                </a:solidFill>
              </a:rPr>
              <a:t>3</a:t>
            </a:r>
          </a:p>
        </p:txBody>
      </p:sp>
      <p:sp>
        <p:nvSpPr>
          <p:cNvPr id="32" name="TextBox 31"/>
          <p:cNvSpPr txBox="1"/>
          <p:nvPr/>
        </p:nvSpPr>
        <p:spPr>
          <a:xfrm>
            <a:off x="5413568" y="3183848"/>
            <a:ext cx="276961" cy="369332"/>
          </a:xfrm>
          <a:prstGeom prst="rect">
            <a:avLst/>
          </a:prstGeom>
          <a:noFill/>
          <a:ln w="28575">
            <a:solidFill>
              <a:srgbClr val="FF0000"/>
            </a:solidFill>
          </a:ln>
        </p:spPr>
        <p:txBody>
          <a:bodyPr wrap="square" rtlCol="0">
            <a:spAutoFit/>
          </a:bodyPr>
          <a:lstStyle/>
          <a:p>
            <a:pPr algn="ctr"/>
            <a:r>
              <a:rPr lang="en-US" b="1" dirty="0">
                <a:solidFill>
                  <a:srgbClr val="FF0000"/>
                </a:solidFill>
              </a:rPr>
              <a:t>4</a:t>
            </a:r>
          </a:p>
        </p:txBody>
      </p:sp>
      <p:sp>
        <p:nvSpPr>
          <p:cNvPr id="33" name="TextBox 32"/>
          <p:cNvSpPr txBox="1"/>
          <p:nvPr/>
        </p:nvSpPr>
        <p:spPr>
          <a:xfrm>
            <a:off x="6857695" y="3183848"/>
            <a:ext cx="276961" cy="369332"/>
          </a:xfrm>
          <a:prstGeom prst="rect">
            <a:avLst/>
          </a:prstGeom>
          <a:noFill/>
          <a:ln w="28575">
            <a:solidFill>
              <a:srgbClr val="FF0000"/>
            </a:solidFill>
          </a:ln>
        </p:spPr>
        <p:txBody>
          <a:bodyPr wrap="square" rtlCol="0">
            <a:spAutoFit/>
          </a:bodyPr>
          <a:lstStyle/>
          <a:p>
            <a:pPr algn="ctr"/>
            <a:r>
              <a:rPr lang="en-US" b="1" dirty="0">
                <a:solidFill>
                  <a:srgbClr val="FF0000"/>
                </a:solidFill>
              </a:rPr>
              <a:t>5</a:t>
            </a:r>
          </a:p>
        </p:txBody>
      </p:sp>
      <p:sp>
        <p:nvSpPr>
          <p:cNvPr id="34" name="TextBox 33"/>
          <p:cNvSpPr txBox="1"/>
          <p:nvPr/>
        </p:nvSpPr>
        <p:spPr>
          <a:xfrm>
            <a:off x="3976067" y="4657446"/>
            <a:ext cx="276961" cy="369332"/>
          </a:xfrm>
          <a:prstGeom prst="rect">
            <a:avLst/>
          </a:prstGeom>
          <a:noFill/>
          <a:ln w="28575">
            <a:solidFill>
              <a:srgbClr val="FF0000"/>
            </a:solidFill>
          </a:ln>
        </p:spPr>
        <p:txBody>
          <a:bodyPr wrap="square" rtlCol="0">
            <a:spAutoFit/>
          </a:bodyPr>
          <a:lstStyle/>
          <a:p>
            <a:pPr algn="ctr"/>
            <a:r>
              <a:rPr lang="en-US" b="1" dirty="0">
                <a:solidFill>
                  <a:srgbClr val="FF0000"/>
                </a:solidFill>
              </a:rPr>
              <a:t>6</a:t>
            </a:r>
          </a:p>
        </p:txBody>
      </p:sp>
      <p:sp>
        <p:nvSpPr>
          <p:cNvPr id="35" name="TextBox 34"/>
          <p:cNvSpPr txBox="1"/>
          <p:nvPr/>
        </p:nvSpPr>
        <p:spPr>
          <a:xfrm>
            <a:off x="5413567" y="4657446"/>
            <a:ext cx="276961" cy="369332"/>
          </a:xfrm>
          <a:prstGeom prst="rect">
            <a:avLst/>
          </a:prstGeom>
          <a:noFill/>
          <a:ln w="28575">
            <a:solidFill>
              <a:srgbClr val="FF0000"/>
            </a:solidFill>
          </a:ln>
        </p:spPr>
        <p:txBody>
          <a:bodyPr wrap="square" rtlCol="0">
            <a:spAutoFit/>
          </a:bodyPr>
          <a:lstStyle/>
          <a:p>
            <a:pPr algn="ctr"/>
            <a:r>
              <a:rPr lang="en-US" b="1" dirty="0">
                <a:solidFill>
                  <a:srgbClr val="FF0000"/>
                </a:solidFill>
              </a:rPr>
              <a:t>7</a:t>
            </a:r>
          </a:p>
        </p:txBody>
      </p:sp>
      <p:sp>
        <p:nvSpPr>
          <p:cNvPr id="36" name="TextBox 35"/>
          <p:cNvSpPr txBox="1"/>
          <p:nvPr/>
        </p:nvSpPr>
        <p:spPr>
          <a:xfrm>
            <a:off x="6857694" y="4657446"/>
            <a:ext cx="276961" cy="369332"/>
          </a:xfrm>
          <a:prstGeom prst="rect">
            <a:avLst/>
          </a:prstGeom>
          <a:noFill/>
          <a:ln w="28575">
            <a:solidFill>
              <a:srgbClr val="FF0000"/>
            </a:solidFill>
          </a:ln>
        </p:spPr>
        <p:txBody>
          <a:bodyPr wrap="square" rtlCol="0">
            <a:spAutoFit/>
          </a:bodyPr>
          <a:lstStyle/>
          <a:p>
            <a:pPr algn="ctr"/>
            <a:r>
              <a:rPr lang="en-US" b="1" dirty="0">
                <a:solidFill>
                  <a:srgbClr val="FF0000"/>
                </a:solidFill>
              </a:rPr>
              <a:t>8</a:t>
            </a:r>
          </a:p>
        </p:txBody>
      </p:sp>
      <p:pic>
        <p:nvPicPr>
          <p:cNvPr id="3" name="Picture 2"/>
          <p:cNvPicPr>
            <a:picLocks noChangeAspect="1"/>
          </p:cNvPicPr>
          <p:nvPr/>
        </p:nvPicPr>
        <p:blipFill>
          <a:blip r:embed="rId3"/>
          <a:stretch>
            <a:fillRect/>
          </a:stretch>
        </p:blipFill>
        <p:spPr>
          <a:xfrm>
            <a:off x="358483" y="2460445"/>
            <a:ext cx="3121068" cy="1111613"/>
          </a:xfrm>
          <a:prstGeom prst="rect">
            <a:avLst/>
          </a:prstGeom>
        </p:spPr>
      </p:pic>
      <p:sp>
        <p:nvSpPr>
          <p:cNvPr id="15" name="Title 1"/>
          <p:cNvSpPr>
            <a:spLocks noGrp="1"/>
          </p:cNvSpPr>
          <p:nvPr>
            <p:ph type="title"/>
          </p:nvPr>
        </p:nvSpPr>
        <p:spPr>
          <a:xfrm>
            <a:off x="628650" y="365126"/>
            <a:ext cx="7886700" cy="1103455"/>
          </a:xfrm>
        </p:spPr>
        <p:txBody>
          <a:bodyPr>
            <a:noAutofit/>
          </a:bodyPr>
          <a:lstStyle/>
          <a:p>
            <a:pPr algn="ctr"/>
            <a:r>
              <a:rPr lang="en-US" sz="3200" dirty="0">
                <a:latin typeface="+mn-lt"/>
              </a:rPr>
              <a:t>A Solution Written in Matrix Form</a:t>
            </a:r>
          </a:p>
        </p:txBody>
      </p:sp>
      <p:sp>
        <p:nvSpPr>
          <p:cNvPr id="6" name="Slide Number Placeholder 5"/>
          <p:cNvSpPr>
            <a:spLocks noGrp="1"/>
          </p:cNvSpPr>
          <p:nvPr>
            <p:ph type="sldNum" sz="quarter" idx="12"/>
          </p:nvPr>
        </p:nvSpPr>
        <p:spPr/>
        <p:txBody>
          <a:bodyPr/>
          <a:lstStyle/>
          <a:p>
            <a:fld id="{650AD656-6FF9-465D-B7B0-1CD0DD39CD23}" type="slidenum">
              <a:rPr lang="en-US" smtClean="0"/>
              <a:t>24</a:t>
            </a:fld>
            <a:endParaRPr lang="en-US" dirty="0"/>
          </a:p>
        </p:txBody>
      </p:sp>
    </p:spTree>
    <p:extLst>
      <p:ext uri="{BB962C8B-B14F-4D97-AF65-F5344CB8AC3E}">
        <p14:creationId xmlns:p14="http://schemas.microsoft.com/office/powerpoint/2010/main" val="22400855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Encoding Half Images</a:t>
            </a:r>
          </a:p>
        </p:txBody>
      </p:sp>
      <p:grpSp>
        <p:nvGrpSpPr>
          <p:cNvPr id="16" name="Group 15"/>
          <p:cNvGrpSpPr/>
          <p:nvPr/>
        </p:nvGrpSpPr>
        <p:grpSpPr>
          <a:xfrm>
            <a:off x="1634779" y="1651964"/>
            <a:ext cx="5874443" cy="4978200"/>
            <a:chOff x="1445951" y="1553108"/>
            <a:chExt cx="5874443" cy="4978200"/>
          </a:xfrm>
        </p:grpSpPr>
        <p:grpSp>
          <p:nvGrpSpPr>
            <p:cNvPr id="9" name="Group 8"/>
            <p:cNvGrpSpPr/>
            <p:nvPr/>
          </p:nvGrpSpPr>
          <p:grpSpPr>
            <a:xfrm>
              <a:off x="1445951" y="1567369"/>
              <a:ext cx="2000000" cy="1904762"/>
              <a:chOff x="801476" y="2071883"/>
              <a:chExt cx="2000000" cy="1904762"/>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2905" y="2071883"/>
                <a:ext cx="1428571" cy="1066667"/>
              </a:xfrm>
              <a:prstGeom prst="rect">
                <a:avLst/>
              </a:prstGeom>
              <a:ln w="38100">
                <a:solidFill>
                  <a:srgbClr val="FF0000"/>
                </a:solidFill>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476" y="3138550"/>
                <a:ext cx="2000000" cy="838095"/>
              </a:xfrm>
              <a:prstGeom prst="rect">
                <a:avLst/>
              </a:prstGeom>
              <a:ln w="38100">
                <a:solidFill>
                  <a:srgbClr val="FF0000"/>
                </a:solidFill>
              </a:ln>
            </p:spPr>
          </p:pic>
        </p:grpSp>
        <p:grpSp>
          <p:nvGrpSpPr>
            <p:cNvPr id="8" name="Group 7"/>
            <p:cNvGrpSpPr/>
            <p:nvPr/>
          </p:nvGrpSpPr>
          <p:grpSpPr>
            <a:xfrm>
              <a:off x="5177537" y="1553108"/>
              <a:ext cx="2142857" cy="2161905"/>
              <a:chOff x="4114857" y="2476644"/>
              <a:chExt cx="2142857" cy="2161905"/>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57" y="2490905"/>
                <a:ext cx="914286" cy="1570349"/>
              </a:xfrm>
              <a:prstGeom prst="rect">
                <a:avLst/>
              </a:prstGeom>
              <a:ln w="38100">
                <a:solidFill>
                  <a:srgbClr val="FF0000"/>
                </a:solidFill>
              </a:ln>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9143" y="2476644"/>
                <a:ext cx="1228571" cy="2161905"/>
              </a:xfrm>
              <a:prstGeom prst="rect">
                <a:avLst/>
              </a:prstGeom>
              <a:ln w="38100">
                <a:solidFill>
                  <a:srgbClr val="FF0000"/>
                </a:solidFill>
              </a:ln>
            </p:spPr>
          </p:pic>
        </p:grpSp>
        <p:grpSp>
          <p:nvGrpSpPr>
            <p:cNvPr id="12" name="Group 11"/>
            <p:cNvGrpSpPr/>
            <p:nvPr/>
          </p:nvGrpSpPr>
          <p:grpSpPr>
            <a:xfrm>
              <a:off x="1541189" y="4240422"/>
              <a:ext cx="2380952" cy="2019047"/>
              <a:chOff x="6134398" y="1957598"/>
              <a:chExt cx="2380952" cy="2019047"/>
            </a:xfrm>
          </p:grpSpPr>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6577" y="1957598"/>
                <a:ext cx="1571429" cy="1180952"/>
              </a:xfrm>
              <a:prstGeom prst="rect">
                <a:avLst/>
              </a:prstGeom>
              <a:ln w="38100">
                <a:solidFill>
                  <a:srgbClr val="FF0000"/>
                </a:solidFill>
              </a:ln>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34398" y="3109978"/>
                <a:ext cx="2380952" cy="866667"/>
              </a:xfrm>
              <a:prstGeom prst="rect">
                <a:avLst/>
              </a:prstGeom>
              <a:ln w="38100">
                <a:solidFill>
                  <a:srgbClr val="FF0000"/>
                </a:solidFill>
              </a:ln>
            </p:spPr>
          </p:pic>
        </p:grpSp>
        <p:grpSp>
          <p:nvGrpSpPr>
            <p:cNvPr id="15" name="Group 14"/>
            <p:cNvGrpSpPr/>
            <p:nvPr/>
          </p:nvGrpSpPr>
          <p:grpSpPr>
            <a:xfrm>
              <a:off x="5399202" y="4339961"/>
              <a:ext cx="1602960" cy="2191347"/>
              <a:chOff x="2631289" y="4520060"/>
              <a:chExt cx="1602960" cy="2191347"/>
            </a:xfrm>
          </p:grpSpPr>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01476" y="4520060"/>
                <a:ext cx="1292729" cy="1219279"/>
              </a:xfrm>
              <a:prstGeom prst="rect">
                <a:avLst/>
              </a:prstGeom>
              <a:ln w="38100">
                <a:solidFill>
                  <a:srgbClr val="FF0000"/>
                </a:solidFill>
              </a:ln>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631289" y="5739339"/>
                <a:ext cx="1602960" cy="972068"/>
              </a:xfrm>
              <a:prstGeom prst="rect">
                <a:avLst/>
              </a:prstGeom>
              <a:ln w="38100">
                <a:solidFill>
                  <a:srgbClr val="FF0000"/>
                </a:solidFill>
              </a:ln>
            </p:spPr>
          </p:pic>
        </p:grpSp>
      </p:grpSp>
      <p:sp>
        <p:nvSpPr>
          <p:cNvPr id="3" name="Slide Number Placeholder 2"/>
          <p:cNvSpPr>
            <a:spLocks noGrp="1"/>
          </p:cNvSpPr>
          <p:nvPr>
            <p:ph type="sldNum" sz="quarter" idx="12"/>
          </p:nvPr>
        </p:nvSpPr>
        <p:spPr/>
        <p:txBody>
          <a:bodyPr/>
          <a:lstStyle/>
          <a:p>
            <a:fld id="{650AD656-6FF9-465D-B7B0-1CD0DD39CD23}" type="slidenum">
              <a:rPr lang="en-US" smtClean="0"/>
              <a:t>25</a:t>
            </a:fld>
            <a:endParaRPr lang="en-US" dirty="0"/>
          </a:p>
        </p:txBody>
      </p:sp>
    </p:spTree>
    <p:extLst>
      <p:ext uri="{BB962C8B-B14F-4D97-AF65-F5344CB8AC3E}">
        <p14:creationId xmlns:p14="http://schemas.microsoft.com/office/powerpoint/2010/main" val="23788006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Encoding Half Images </a:t>
            </a:r>
            <a:r>
              <a:rPr lang="en-US" baseline="30000" dirty="0"/>
              <a:t>(Base 10)</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073" y="1855450"/>
            <a:ext cx="850510" cy="635048"/>
          </a:xfrm>
          <a:prstGeom prst="rect">
            <a:avLst/>
          </a:prstGeom>
          <a:ln w="38100">
            <a:solidFill>
              <a:srgbClr val="FF0000"/>
            </a:solidFill>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4205" y="1853400"/>
            <a:ext cx="1520348" cy="637098"/>
          </a:xfrm>
          <a:prstGeom prst="rect">
            <a:avLst/>
          </a:prstGeom>
          <a:ln w="38100">
            <a:solidFill>
              <a:srgbClr val="FF0000"/>
            </a:solid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073" y="2856426"/>
            <a:ext cx="501201" cy="860847"/>
          </a:xfrm>
          <a:prstGeom prst="rect">
            <a:avLst/>
          </a:prstGeom>
          <a:ln w="38100">
            <a:solidFill>
              <a:srgbClr val="FF0000"/>
            </a:solidFill>
          </a:ln>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94205" y="2854377"/>
            <a:ext cx="490618" cy="863336"/>
          </a:xfrm>
          <a:prstGeom prst="rect">
            <a:avLst/>
          </a:prstGeom>
          <a:ln w="38100">
            <a:solidFill>
              <a:srgbClr val="FF0000"/>
            </a:solidFill>
          </a:ln>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1073" y="4086400"/>
            <a:ext cx="882398" cy="663135"/>
          </a:xfrm>
          <a:prstGeom prst="rect">
            <a:avLst/>
          </a:prstGeom>
          <a:ln w="38100">
            <a:solidFill>
              <a:srgbClr val="FF0000"/>
            </a:solidFill>
          </a:ln>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4205" y="4081592"/>
            <a:ext cx="1829375" cy="665893"/>
          </a:xfrm>
          <a:prstGeom prst="rect">
            <a:avLst/>
          </a:prstGeom>
          <a:ln w="38100">
            <a:solidFill>
              <a:srgbClr val="FF0000"/>
            </a:solidFill>
          </a:ln>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1073" y="5213217"/>
            <a:ext cx="882398" cy="832262"/>
          </a:xfrm>
          <a:prstGeom prst="rect">
            <a:avLst/>
          </a:prstGeom>
          <a:ln w="38100">
            <a:solidFill>
              <a:srgbClr val="FF0000"/>
            </a:solidFill>
          </a:ln>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94205" y="5211167"/>
            <a:ext cx="1350424" cy="818925"/>
          </a:xfrm>
          <a:prstGeom prst="rect">
            <a:avLst/>
          </a:prstGeom>
          <a:ln w="38100">
            <a:solidFill>
              <a:srgbClr val="FF0000"/>
            </a:solidFill>
          </a:ln>
        </p:spPr>
      </p:pic>
      <p:sp>
        <p:nvSpPr>
          <p:cNvPr id="3" name="TextBox 2"/>
          <p:cNvSpPr txBox="1"/>
          <p:nvPr/>
        </p:nvSpPr>
        <p:spPr>
          <a:xfrm>
            <a:off x="1681583" y="1985581"/>
            <a:ext cx="737509" cy="369332"/>
          </a:xfrm>
          <a:prstGeom prst="rect">
            <a:avLst/>
          </a:prstGeom>
          <a:noFill/>
        </p:spPr>
        <p:txBody>
          <a:bodyPr wrap="square" rtlCol="0">
            <a:spAutoFit/>
          </a:bodyPr>
          <a:lstStyle/>
          <a:p>
            <a:pPr algn="ctr"/>
            <a:r>
              <a:rPr lang="en-US" b="1" dirty="0"/>
              <a:t>(0)</a:t>
            </a:r>
            <a:endParaRPr lang="en-US" dirty="0"/>
          </a:p>
        </p:txBody>
      </p:sp>
      <p:sp>
        <p:nvSpPr>
          <p:cNvPr id="18" name="TextBox 17"/>
          <p:cNvSpPr txBox="1"/>
          <p:nvPr/>
        </p:nvSpPr>
        <p:spPr>
          <a:xfrm>
            <a:off x="1344716" y="3082019"/>
            <a:ext cx="737509" cy="369332"/>
          </a:xfrm>
          <a:prstGeom prst="rect">
            <a:avLst/>
          </a:prstGeom>
          <a:noFill/>
        </p:spPr>
        <p:txBody>
          <a:bodyPr wrap="square" rtlCol="0">
            <a:spAutoFit/>
          </a:bodyPr>
          <a:lstStyle/>
          <a:p>
            <a:pPr algn="ctr"/>
            <a:r>
              <a:rPr lang="en-US" b="1" dirty="0"/>
              <a:t>(2)</a:t>
            </a:r>
            <a:endParaRPr lang="en-US" dirty="0"/>
          </a:p>
        </p:txBody>
      </p:sp>
      <p:sp>
        <p:nvSpPr>
          <p:cNvPr id="19" name="TextBox 18"/>
          <p:cNvSpPr txBox="1"/>
          <p:nvPr/>
        </p:nvSpPr>
        <p:spPr>
          <a:xfrm>
            <a:off x="1713470" y="4178457"/>
            <a:ext cx="737509" cy="369332"/>
          </a:xfrm>
          <a:prstGeom prst="rect">
            <a:avLst/>
          </a:prstGeom>
          <a:noFill/>
        </p:spPr>
        <p:txBody>
          <a:bodyPr wrap="square" rtlCol="0">
            <a:spAutoFit/>
          </a:bodyPr>
          <a:lstStyle/>
          <a:p>
            <a:pPr algn="ctr"/>
            <a:r>
              <a:rPr lang="en-US" b="1" dirty="0"/>
              <a:t>(4)</a:t>
            </a:r>
            <a:endParaRPr lang="en-US" dirty="0"/>
          </a:p>
        </p:txBody>
      </p:sp>
      <p:sp>
        <p:nvSpPr>
          <p:cNvPr id="20" name="TextBox 19"/>
          <p:cNvSpPr txBox="1"/>
          <p:nvPr/>
        </p:nvSpPr>
        <p:spPr>
          <a:xfrm>
            <a:off x="1713470" y="5435963"/>
            <a:ext cx="737509" cy="369332"/>
          </a:xfrm>
          <a:prstGeom prst="rect">
            <a:avLst/>
          </a:prstGeom>
          <a:noFill/>
        </p:spPr>
        <p:txBody>
          <a:bodyPr wrap="square" rtlCol="0">
            <a:spAutoFit/>
          </a:bodyPr>
          <a:lstStyle/>
          <a:p>
            <a:pPr algn="ctr"/>
            <a:r>
              <a:rPr lang="en-US" b="1" dirty="0"/>
              <a:t>(6)</a:t>
            </a:r>
            <a:endParaRPr lang="en-US" dirty="0"/>
          </a:p>
        </p:txBody>
      </p:sp>
      <p:sp>
        <p:nvSpPr>
          <p:cNvPr id="21" name="TextBox 20"/>
          <p:cNvSpPr txBox="1"/>
          <p:nvPr/>
        </p:nvSpPr>
        <p:spPr>
          <a:xfrm>
            <a:off x="2450979" y="1984764"/>
            <a:ext cx="737509" cy="369332"/>
          </a:xfrm>
          <a:prstGeom prst="rect">
            <a:avLst/>
          </a:prstGeom>
          <a:noFill/>
        </p:spPr>
        <p:txBody>
          <a:bodyPr wrap="square" rtlCol="0">
            <a:spAutoFit/>
          </a:bodyPr>
          <a:lstStyle/>
          <a:p>
            <a:pPr algn="ctr"/>
            <a:r>
              <a:rPr lang="en-US" b="1" dirty="0">
                <a:solidFill>
                  <a:srgbClr val="FF0000"/>
                </a:solidFill>
              </a:rPr>
              <a:t>+</a:t>
            </a:r>
            <a:endParaRPr lang="en-US" dirty="0">
              <a:solidFill>
                <a:srgbClr val="FF0000"/>
              </a:solidFill>
            </a:endParaRPr>
          </a:p>
        </p:txBody>
      </p:sp>
      <p:sp>
        <p:nvSpPr>
          <p:cNvPr id="22" name="TextBox 21"/>
          <p:cNvSpPr txBox="1"/>
          <p:nvPr/>
        </p:nvSpPr>
        <p:spPr>
          <a:xfrm>
            <a:off x="2450978" y="3031612"/>
            <a:ext cx="737509" cy="369332"/>
          </a:xfrm>
          <a:prstGeom prst="rect">
            <a:avLst/>
          </a:prstGeom>
          <a:noFill/>
        </p:spPr>
        <p:txBody>
          <a:bodyPr wrap="square" rtlCol="0">
            <a:spAutoFit/>
          </a:bodyPr>
          <a:lstStyle/>
          <a:p>
            <a:pPr algn="ctr"/>
            <a:r>
              <a:rPr lang="en-US" b="1" dirty="0">
                <a:solidFill>
                  <a:srgbClr val="FF0000"/>
                </a:solidFill>
              </a:rPr>
              <a:t>+</a:t>
            </a:r>
            <a:endParaRPr lang="en-US" dirty="0">
              <a:solidFill>
                <a:srgbClr val="FF0000"/>
              </a:solidFill>
            </a:endParaRPr>
          </a:p>
        </p:txBody>
      </p:sp>
      <p:sp>
        <p:nvSpPr>
          <p:cNvPr id="23" name="TextBox 22"/>
          <p:cNvSpPr txBox="1"/>
          <p:nvPr/>
        </p:nvSpPr>
        <p:spPr>
          <a:xfrm>
            <a:off x="2450977" y="4178457"/>
            <a:ext cx="737509" cy="369332"/>
          </a:xfrm>
          <a:prstGeom prst="rect">
            <a:avLst/>
          </a:prstGeom>
          <a:noFill/>
        </p:spPr>
        <p:txBody>
          <a:bodyPr wrap="square" rtlCol="0">
            <a:spAutoFit/>
          </a:bodyPr>
          <a:lstStyle/>
          <a:p>
            <a:pPr algn="ctr"/>
            <a:r>
              <a:rPr lang="en-US" b="1" dirty="0">
                <a:solidFill>
                  <a:srgbClr val="FF0000"/>
                </a:solidFill>
              </a:rPr>
              <a:t>+</a:t>
            </a:r>
            <a:endParaRPr lang="en-US" dirty="0">
              <a:solidFill>
                <a:srgbClr val="FF0000"/>
              </a:solidFill>
            </a:endParaRPr>
          </a:p>
        </p:txBody>
      </p:sp>
      <p:sp>
        <p:nvSpPr>
          <p:cNvPr id="24" name="TextBox 23"/>
          <p:cNvSpPr txBox="1"/>
          <p:nvPr/>
        </p:nvSpPr>
        <p:spPr>
          <a:xfrm>
            <a:off x="2419092" y="5444682"/>
            <a:ext cx="737509" cy="369332"/>
          </a:xfrm>
          <a:prstGeom prst="rect">
            <a:avLst/>
          </a:prstGeom>
          <a:noFill/>
        </p:spPr>
        <p:txBody>
          <a:bodyPr wrap="square" rtlCol="0">
            <a:spAutoFit/>
          </a:bodyPr>
          <a:lstStyle/>
          <a:p>
            <a:pPr algn="ctr"/>
            <a:r>
              <a:rPr lang="en-US" b="1" dirty="0">
                <a:solidFill>
                  <a:srgbClr val="FF0000"/>
                </a:solidFill>
              </a:rPr>
              <a:t>+</a:t>
            </a:r>
            <a:endParaRPr lang="en-US" dirty="0">
              <a:solidFill>
                <a:srgbClr val="FF0000"/>
              </a:solidFill>
            </a:endParaRPr>
          </a:p>
        </p:txBody>
      </p:sp>
      <p:sp>
        <p:nvSpPr>
          <p:cNvPr id="25" name="TextBox 24"/>
          <p:cNvSpPr txBox="1"/>
          <p:nvPr/>
        </p:nvSpPr>
        <p:spPr>
          <a:xfrm>
            <a:off x="5201110" y="1984764"/>
            <a:ext cx="737509" cy="369332"/>
          </a:xfrm>
          <a:prstGeom prst="rect">
            <a:avLst/>
          </a:prstGeom>
          <a:noFill/>
        </p:spPr>
        <p:txBody>
          <a:bodyPr wrap="square" rtlCol="0">
            <a:spAutoFit/>
          </a:bodyPr>
          <a:lstStyle/>
          <a:p>
            <a:pPr algn="ctr"/>
            <a:r>
              <a:rPr lang="en-US" b="1" dirty="0"/>
              <a:t>(1)</a:t>
            </a:r>
            <a:endParaRPr lang="en-US" dirty="0"/>
          </a:p>
        </p:txBody>
      </p:sp>
      <p:sp>
        <p:nvSpPr>
          <p:cNvPr id="26" name="TextBox 25"/>
          <p:cNvSpPr txBox="1"/>
          <p:nvPr/>
        </p:nvSpPr>
        <p:spPr>
          <a:xfrm>
            <a:off x="4203245" y="3077211"/>
            <a:ext cx="737509" cy="369332"/>
          </a:xfrm>
          <a:prstGeom prst="rect">
            <a:avLst/>
          </a:prstGeom>
          <a:noFill/>
        </p:spPr>
        <p:txBody>
          <a:bodyPr wrap="square" rtlCol="0">
            <a:spAutoFit/>
          </a:bodyPr>
          <a:lstStyle/>
          <a:p>
            <a:pPr algn="ctr"/>
            <a:r>
              <a:rPr lang="en-US" b="1" dirty="0"/>
              <a:t>(3)</a:t>
            </a:r>
            <a:endParaRPr lang="en-US" dirty="0"/>
          </a:p>
        </p:txBody>
      </p:sp>
      <p:sp>
        <p:nvSpPr>
          <p:cNvPr id="27" name="TextBox 26"/>
          <p:cNvSpPr txBox="1"/>
          <p:nvPr/>
        </p:nvSpPr>
        <p:spPr>
          <a:xfrm>
            <a:off x="5523580" y="4172887"/>
            <a:ext cx="737509" cy="369332"/>
          </a:xfrm>
          <a:prstGeom prst="rect">
            <a:avLst/>
          </a:prstGeom>
          <a:noFill/>
        </p:spPr>
        <p:txBody>
          <a:bodyPr wrap="square" rtlCol="0">
            <a:spAutoFit/>
          </a:bodyPr>
          <a:lstStyle/>
          <a:p>
            <a:pPr algn="ctr"/>
            <a:r>
              <a:rPr lang="en-US" b="1" dirty="0"/>
              <a:t>(5)</a:t>
            </a:r>
            <a:endParaRPr lang="en-US" dirty="0"/>
          </a:p>
        </p:txBody>
      </p:sp>
      <p:sp>
        <p:nvSpPr>
          <p:cNvPr id="28" name="TextBox 27"/>
          <p:cNvSpPr txBox="1"/>
          <p:nvPr/>
        </p:nvSpPr>
        <p:spPr>
          <a:xfrm>
            <a:off x="5076265" y="5433801"/>
            <a:ext cx="737509" cy="369332"/>
          </a:xfrm>
          <a:prstGeom prst="rect">
            <a:avLst/>
          </a:prstGeom>
          <a:noFill/>
        </p:spPr>
        <p:txBody>
          <a:bodyPr wrap="square" rtlCol="0">
            <a:spAutoFit/>
          </a:bodyPr>
          <a:lstStyle/>
          <a:p>
            <a:pPr algn="ctr"/>
            <a:r>
              <a:rPr lang="en-US" b="1" dirty="0"/>
              <a:t>(7)</a:t>
            </a:r>
            <a:endParaRPr lang="en-US" dirty="0"/>
          </a:p>
        </p:txBody>
      </p:sp>
      <p:sp>
        <p:nvSpPr>
          <p:cNvPr id="29" name="TextBox 28"/>
          <p:cNvSpPr txBox="1"/>
          <p:nvPr/>
        </p:nvSpPr>
        <p:spPr>
          <a:xfrm>
            <a:off x="6690457" y="1984764"/>
            <a:ext cx="874472" cy="369332"/>
          </a:xfrm>
          <a:prstGeom prst="rect">
            <a:avLst/>
          </a:prstGeom>
          <a:noFill/>
        </p:spPr>
        <p:txBody>
          <a:bodyPr wrap="square" rtlCol="0">
            <a:spAutoFit/>
          </a:bodyPr>
          <a:lstStyle/>
          <a:p>
            <a:pPr algn="ctr"/>
            <a:r>
              <a:rPr lang="en-US" b="1" dirty="0">
                <a:solidFill>
                  <a:srgbClr val="FF0000"/>
                </a:solidFill>
              </a:rPr>
              <a:t>=  1</a:t>
            </a:r>
            <a:endParaRPr lang="en-US" dirty="0">
              <a:solidFill>
                <a:srgbClr val="FF0000"/>
              </a:solidFill>
            </a:endParaRPr>
          </a:p>
        </p:txBody>
      </p:sp>
      <p:sp>
        <p:nvSpPr>
          <p:cNvPr id="30" name="TextBox 29"/>
          <p:cNvSpPr txBox="1"/>
          <p:nvPr/>
        </p:nvSpPr>
        <p:spPr>
          <a:xfrm>
            <a:off x="6690457" y="3077211"/>
            <a:ext cx="874472" cy="369332"/>
          </a:xfrm>
          <a:prstGeom prst="rect">
            <a:avLst/>
          </a:prstGeom>
          <a:noFill/>
        </p:spPr>
        <p:txBody>
          <a:bodyPr wrap="square" rtlCol="0">
            <a:spAutoFit/>
          </a:bodyPr>
          <a:lstStyle/>
          <a:p>
            <a:pPr algn="ctr"/>
            <a:r>
              <a:rPr lang="en-US" b="1" dirty="0">
                <a:solidFill>
                  <a:srgbClr val="FF0000"/>
                </a:solidFill>
              </a:rPr>
              <a:t>=  5</a:t>
            </a:r>
            <a:endParaRPr lang="en-US" dirty="0">
              <a:solidFill>
                <a:srgbClr val="FF0000"/>
              </a:solidFill>
            </a:endParaRPr>
          </a:p>
        </p:txBody>
      </p:sp>
      <p:sp>
        <p:nvSpPr>
          <p:cNvPr id="31" name="TextBox 30"/>
          <p:cNvSpPr txBox="1"/>
          <p:nvPr/>
        </p:nvSpPr>
        <p:spPr>
          <a:xfrm>
            <a:off x="6690457" y="4169658"/>
            <a:ext cx="874472" cy="369332"/>
          </a:xfrm>
          <a:prstGeom prst="rect">
            <a:avLst/>
          </a:prstGeom>
          <a:noFill/>
        </p:spPr>
        <p:txBody>
          <a:bodyPr wrap="square" rtlCol="0">
            <a:spAutoFit/>
          </a:bodyPr>
          <a:lstStyle/>
          <a:p>
            <a:pPr algn="ctr"/>
            <a:r>
              <a:rPr lang="en-US" b="1" dirty="0">
                <a:solidFill>
                  <a:srgbClr val="FF0000"/>
                </a:solidFill>
              </a:rPr>
              <a:t>=  9</a:t>
            </a:r>
            <a:endParaRPr lang="en-US" dirty="0">
              <a:solidFill>
                <a:srgbClr val="FF0000"/>
              </a:solidFill>
            </a:endParaRPr>
          </a:p>
        </p:txBody>
      </p:sp>
      <p:sp>
        <p:nvSpPr>
          <p:cNvPr id="32" name="TextBox 31"/>
          <p:cNvSpPr txBox="1"/>
          <p:nvPr/>
        </p:nvSpPr>
        <p:spPr>
          <a:xfrm>
            <a:off x="6690457" y="5433801"/>
            <a:ext cx="874472" cy="369332"/>
          </a:xfrm>
          <a:prstGeom prst="rect">
            <a:avLst/>
          </a:prstGeom>
          <a:noFill/>
        </p:spPr>
        <p:txBody>
          <a:bodyPr wrap="square" rtlCol="0">
            <a:spAutoFit/>
          </a:bodyPr>
          <a:lstStyle/>
          <a:p>
            <a:pPr algn="ctr"/>
            <a:r>
              <a:rPr lang="en-US" b="1" dirty="0">
                <a:solidFill>
                  <a:srgbClr val="FF0000"/>
                </a:solidFill>
              </a:rPr>
              <a:t>=  13</a:t>
            </a:r>
            <a:endParaRPr lang="en-US" dirty="0">
              <a:solidFill>
                <a:srgbClr val="FF0000"/>
              </a:solidFill>
            </a:endParaRPr>
          </a:p>
        </p:txBody>
      </p:sp>
      <p:sp>
        <p:nvSpPr>
          <p:cNvPr id="34" name="TextBox 33"/>
          <p:cNvSpPr txBox="1"/>
          <p:nvPr/>
        </p:nvSpPr>
        <p:spPr>
          <a:xfrm>
            <a:off x="6276373" y="1300041"/>
            <a:ext cx="1662713" cy="646331"/>
          </a:xfrm>
          <a:prstGeom prst="rect">
            <a:avLst/>
          </a:prstGeom>
          <a:noFill/>
        </p:spPr>
        <p:txBody>
          <a:bodyPr wrap="square" rtlCol="0">
            <a:spAutoFit/>
          </a:bodyPr>
          <a:lstStyle/>
          <a:p>
            <a:pPr algn="ctr"/>
            <a:r>
              <a:rPr lang="en-US" dirty="0"/>
              <a:t>Complimentary</a:t>
            </a:r>
          </a:p>
          <a:p>
            <a:pPr algn="ctr"/>
            <a:r>
              <a:rPr lang="en-US" dirty="0"/>
              <a:t> Sums</a:t>
            </a:r>
          </a:p>
        </p:txBody>
      </p:sp>
      <p:sp>
        <p:nvSpPr>
          <p:cNvPr id="35" name="Rectangle 34"/>
          <p:cNvSpPr/>
          <p:nvPr/>
        </p:nvSpPr>
        <p:spPr>
          <a:xfrm>
            <a:off x="6276374" y="1300041"/>
            <a:ext cx="1704530" cy="48206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p:cNvSpPr>
            <a:spLocks noGrp="1"/>
          </p:cNvSpPr>
          <p:nvPr>
            <p:ph type="sldNum" sz="quarter" idx="12"/>
          </p:nvPr>
        </p:nvSpPr>
        <p:spPr/>
        <p:txBody>
          <a:bodyPr/>
          <a:lstStyle/>
          <a:p>
            <a:fld id="{650AD656-6FF9-465D-B7B0-1CD0DD39CD23}" type="slidenum">
              <a:rPr lang="en-US" smtClean="0"/>
              <a:t>26</a:t>
            </a:fld>
            <a:endParaRPr lang="en-US" dirty="0"/>
          </a:p>
        </p:txBody>
      </p:sp>
    </p:spTree>
    <p:extLst>
      <p:ext uri="{BB962C8B-B14F-4D97-AF65-F5344CB8AC3E}">
        <p14:creationId xmlns:p14="http://schemas.microsoft.com/office/powerpoint/2010/main" val="4112638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Encoding Half Images </a:t>
            </a:r>
            <a:r>
              <a:rPr lang="en-US" baseline="30000" dirty="0"/>
              <a:t>(Base 10)</a:t>
            </a:r>
            <a:endParaRPr lang="en-US" dirty="0"/>
          </a:p>
        </p:txBody>
      </p:sp>
      <p:grpSp>
        <p:nvGrpSpPr>
          <p:cNvPr id="24" name="Group 23"/>
          <p:cNvGrpSpPr/>
          <p:nvPr/>
        </p:nvGrpSpPr>
        <p:grpSpPr>
          <a:xfrm>
            <a:off x="756932" y="1988288"/>
            <a:ext cx="6396102" cy="863336"/>
            <a:chOff x="831073" y="2854377"/>
            <a:chExt cx="6396102" cy="863336"/>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073" y="2856426"/>
              <a:ext cx="501201" cy="860847"/>
            </a:xfrm>
            <a:prstGeom prst="rect">
              <a:avLst/>
            </a:prstGeom>
            <a:ln w="38100">
              <a:solidFill>
                <a:srgbClr val="FF0000"/>
              </a:solidFill>
            </a:ln>
          </p:spPr>
        </p:pic>
        <p:sp>
          <p:nvSpPr>
            <p:cNvPr id="18" name="TextBox 17"/>
            <p:cNvSpPr txBox="1"/>
            <p:nvPr/>
          </p:nvSpPr>
          <p:spPr>
            <a:xfrm>
              <a:off x="1344716" y="3082019"/>
              <a:ext cx="737509" cy="369332"/>
            </a:xfrm>
            <a:prstGeom prst="rect">
              <a:avLst/>
            </a:prstGeom>
            <a:noFill/>
          </p:spPr>
          <p:txBody>
            <a:bodyPr wrap="square" rtlCol="0">
              <a:spAutoFit/>
            </a:bodyPr>
            <a:lstStyle/>
            <a:p>
              <a:pPr algn="ctr"/>
              <a:r>
                <a:rPr lang="en-US" b="1" dirty="0"/>
                <a:t>(2)</a:t>
              </a:r>
              <a:endParaRPr lang="en-US" dirty="0"/>
            </a:p>
          </p:txBody>
        </p:sp>
        <p:sp>
          <p:nvSpPr>
            <p:cNvPr id="22" name="TextBox 21"/>
            <p:cNvSpPr txBox="1"/>
            <p:nvPr/>
          </p:nvSpPr>
          <p:spPr>
            <a:xfrm>
              <a:off x="2450978" y="3031612"/>
              <a:ext cx="737509" cy="369332"/>
            </a:xfrm>
            <a:prstGeom prst="rect">
              <a:avLst/>
            </a:prstGeom>
            <a:noFill/>
          </p:spPr>
          <p:txBody>
            <a:bodyPr wrap="square" rtlCol="0">
              <a:spAutoFit/>
            </a:bodyPr>
            <a:lstStyle/>
            <a:p>
              <a:pPr algn="ctr"/>
              <a:r>
                <a:rPr lang="en-US" b="1" dirty="0">
                  <a:solidFill>
                    <a:srgbClr val="FF0000"/>
                  </a:solidFill>
                </a:rPr>
                <a:t>+</a:t>
              </a:r>
              <a:endParaRPr lang="en-US" dirty="0">
                <a:solidFill>
                  <a:srgbClr val="FF0000"/>
                </a:solidFill>
              </a:endParaRPr>
            </a:p>
          </p:txBody>
        </p:sp>
        <p:grpSp>
          <p:nvGrpSpPr>
            <p:cNvPr id="14" name="Group 13"/>
            <p:cNvGrpSpPr/>
            <p:nvPr/>
          </p:nvGrpSpPr>
          <p:grpSpPr>
            <a:xfrm>
              <a:off x="3694205" y="2854377"/>
              <a:ext cx="3532970" cy="863336"/>
              <a:chOff x="3694205" y="2854377"/>
              <a:chExt cx="3532970" cy="863336"/>
            </a:xfrm>
          </p:grpSpPr>
          <p:grpSp>
            <p:nvGrpSpPr>
              <p:cNvPr id="12" name="Group 11"/>
              <p:cNvGrpSpPr/>
              <p:nvPr/>
            </p:nvGrpSpPr>
            <p:grpSpPr>
              <a:xfrm>
                <a:off x="3694205" y="2854377"/>
                <a:ext cx="1246549" cy="863336"/>
                <a:chOff x="3694205" y="2854377"/>
                <a:chExt cx="1246549" cy="863336"/>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94205" y="2854377"/>
                  <a:ext cx="490618" cy="863336"/>
                </a:xfrm>
                <a:prstGeom prst="rect">
                  <a:avLst/>
                </a:prstGeom>
                <a:ln w="38100">
                  <a:solidFill>
                    <a:srgbClr val="FF0000"/>
                  </a:solidFill>
                </a:ln>
              </p:spPr>
            </p:pic>
            <p:sp>
              <p:nvSpPr>
                <p:cNvPr id="26" name="TextBox 25"/>
                <p:cNvSpPr txBox="1"/>
                <p:nvPr/>
              </p:nvSpPr>
              <p:spPr>
                <a:xfrm>
                  <a:off x="4203245" y="3077211"/>
                  <a:ext cx="737509" cy="369332"/>
                </a:xfrm>
                <a:prstGeom prst="rect">
                  <a:avLst/>
                </a:prstGeom>
                <a:noFill/>
              </p:spPr>
              <p:txBody>
                <a:bodyPr wrap="square" rtlCol="0">
                  <a:spAutoFit/>
                </a:bodyPr>
                <a:lstStyle/>
                <a:p>
                  <a:pPr algn="ctr"/>
                  <a:r>
                    <a:rPr lang="en-US" b="1" dirty="0"/>
                    <a:t>(3)</a:t>
                  </a:r>
                  <a:endParaRPr lang="en-US" dirty="0"/>
                </a:p>
              </p:txBody>
            </p:sp>
          </p:grpSp>
          <p:sp>
            <p:nvSpPr>
              <p:cNvPr id="30" name="TextBox 29"/>
              <p:cNvSpPr txBox="1"/>
              <p:nvPr/>
            </p:nvSpPr>
            <p:spPr>
              <a:xfrm>
                <a:off x="6352703" y="3077211"/>
                <a:ext cx="874472" cy="369332"/>
              </a:xfrm>
              <a:prstGeom prst="rect">
                <a:avLst/>
              </a:prstGeom>
              <a:noFill/>
            </p:spPr>
            <p:txBody>
              <a:bodyPr wrap="square" rtlCol="0">
                <a:spAutoFit/>
              </a:bodyPr>
              <a:lstStyle/>
              <a:p>
                <a:pPr algn="ctr"/>
                <a:r>
                  <a:rPr lang="en-US" b="1" dirty="0">
                    <a:solidFill>
                      <a:srgbClr val="FF0000"/>
                    </a:solidFill>
                  </a:rPr>
                  <a:t>=  5</a:t>
                </a:r>
                <a:endParaRPr lang="en-US" dirty="0">
                  <a:solidFill>
                    <a:srgbClr val="FF0000"/>
                  </a:solidFill>
                </a:endParaRPr>
              </a:p>
            </p:txBody>
          </p:sp>
        </p:grpSp>
      </p:grpSp>
      <p:grpSp>
        <p:nvGrpSpPr>
          <p:cNvPr id="20" name="Group 19"/>
          <p:cNvGrpSpPr/>
          <p:nvPr/>
        </p:nvGrpSpPr>
        <p:grpSpPr>
          <a:xfrm>
            <a:off x="756931" y="4854736"/>
            <a:ext cx="7716164" cy="684265"/>
            <a:chOff x="831073" y="1855450"/>
            <a:chExt cx="7716164" cy="684265"/>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073" y="1855450"/>
              <a:ext cx="850510" cy="635048"/>
            </a:xfrm>
            <a:prstGeom prst="rect">
              <a:avLst/>
            </a:prstGeom>
            <a:ln w="38100">
              <a:solidFill>
                <a:srgbClr val="FF0000"/>
              </a:solidFill>
            </a:ln>
          </p:spPr>
        </p:pic>
        <p:sp>
          <p:nvSpPr>
            <p:cNvPr id="3" name="TextBox 2"/>
            <p:cNvSpPr txBox="1"/>
            <p:nvPr/>
          </p:nvSpPr>
          <p:spPr>
            <a:xfrm>
              <a:off x="1681583" y="1985581"/>
              <a:ext cx="737509" cy="369332"/>
            </a:xfrm>
            <a:prstGeom prst="rect">
              <a:avLst/>
            </a:prstGeom>
            <a:noFill/>
          </p:spPr>
          <p:txBody>
            <a:bodyPr wrap="square" rtlCol="0">
              <a:spAutoFit/>
            </a:bodyPr>
            <a:lstStyle/>
            <a:p>
              <a:pPr algn="ctr"/>
              <a:r>
                <a:rPr lang="en-US" b="1" dirty="0"/>
                <a:t>(0)</a:t>
              </a:r>
              <a:endParaRPr lang="en-US" dirty="0"/>
            </a:p>
          </p:txBody>
        </p:sp>
        <p:sp>
          <p:nvSpPr>
            <p:cNvPr id="21" name="TextBox 20"/>
            <p:cNvSpPr txBox="1"/>
            <p:nvPr/>
          </p:nvSpPr>
          <p:spPr>
            <a:xfrm>
              <a:off x="2450979" y="1984764"/>
              <a:ext cx="737509" cy="369332"/>
            </a:xfrm>
            <a:prstGeom prst="rect">
              <a:avLst/>
            </a:prstGeom>
            <a:noFill/>
          </p:spPr>
          <p:txBody>
            <a:bodyPr wrap="square" rtlCol="0">
              <a:spAutoFit/>
            </a:bodyPr>
            <a:lstStyle/>
            <a:p>
              <a:pPr algn="ctr"/>
              <a:r>
                <a:rPr lang="en-US" b="1" dirty="0">
                  <a:solidFill>
                    <a:srgbClr val="FF0000"/>
                  </a:solidFill>
                </a:rPr>
                <a:t>+</a:t>
              </a:r>
              <a:endParaRPr lang="en-US" dirty="0">
                <a:solidFill>
                  <a:srgbClr val="FF0000"/>
                </a:solidFill>
              </a:endParaRPr>
            </a:p>
          </p:txBody>
        </p:sp>
        <p:grpSp>
          <p:nvGrpSpPr>
            <p:cNvPr id="16" name="Group 15"/>
            <p:cNvGrpSpPr/>
            <p:nvPr/>
          </p:nvGrpSpPr>
          <p:grpSpPr>
            <a:xfrm>
              <a:off x="3657312" y="1873822"/>
              <a:ext cx="4889925" cy="665893"/>
              <a:chOff x="3657312" y="1873822"/>
              <a:chExt cx="4889925" cy="665893"/>
            </a:xfrm>
          </p:grpSpPr>
          <p:grpSp>
            <p:nvGrpSpPr>
              <p:cNvPr id="13" name="Group 12"/>
              <p:cNvGrpSpPr/>
              <p:nvPr/>
            </p:nvGrpSpPr>
            <p:grpSpPr>
              <a:xfrm>
                <a:off x="3657312" y="1873822"/>
                <a:ext cx="3569863" cy="665893"/>
                <a:chOff x="3657312" y="1873822"/>
                <a:chExt cx="3569863" cy="665893"/>
              </a:xfrm>
            </p:grpSpPr>
            <p:grpSp>
              <p:nvGrpSpPr>
                <p:cNvPr id="8" name="Group 7"/>
                <p:cNvGrpSpPr/>
                <p:nvPr/>
              </p:nvGrpSpPr>
              <p:grpSpPr>
                <a:xfrm>
                  <a:off x="3657312" y="1873822"/>
                  <a:ext cx="2566884" cy="665893"/>
                  <a:chOff x="3694205" y="3916832"/>
                  <a:chExt cx="2566884" cy="665893"/>
                </a:xfrm>
              </p:grpSpPr>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4205" y="3916832"/>
                    <a:ext cx="1829375" cy="665893"/>
                  </a:xfrm>
                  <a:prstGeom prst="rect">
                    <a:avLst/>
                  </a:prstGeom>
                  <a:ln w="38100">
                    <a:solidFill>
                      <a:srgbClr val="FF0000"/>
                    </a:solidFill>
                  </a:ln>
                </p:spPr>
              </p:pic>
              <p:sp>
                <p:nvSpPr>
                  <p:cNvPr id="27" name="TextBox 26"/>
                  <p:cNvSpPr txBox="1"/>
                  <p:nvPr/>
                </p:nvSpPr>
                <p:spPr>
                  <a:xfrm>
                    <a:off x="5523580" y="4008127"/>
                    <a:ext cx="737509" cy="369332"/>
                  </a:xfrm>
                  <a:prstGeom prst="rect">
                    <a:avLst/>
                  </a:prstGeom>
                  <a:noFill/>
                </p:spPr>
                <p:txBody>
                  <a:bodyPr wrap="square" rtlCol="0">
                    <a:spAutoFit/>
                  </a:bodyPr>
                  <a:lstStyle/>
                  <a:p>
                    <a:pPr algn="ctr"/>
                    <a:r>
                      <a:rPr lang="en-US" b="1" dirty="0"/>
                      <a:t>(5)</a:t>
                    </a:r>
                    <a:endParaRPr lang="en-US" dirty="0"/>
                  </a:p>
                </p:txBody>
              </p:sp>
            </p:grpSp>
            <p:sp>
              <p:nvSpPr>
                <p:cNvPr id="29" name="TextBox 28"/>
                <p:cNvSpPr txBox="1"/>
                <p:nvPr/>
              </p:nvSpPr>
              <p:spPr>
                <a:xfrm>
                  <a:off x="6352703" y="1984764"/>
                  <a:ext cx="874472" cy="369332"/>
                </a:xfrm>
                <a:prstGeom prst="rect">
                  <a:avLst/>
                </a:prstGeom>
                <a:noFill/>
              </p:spPr>
              <p:txBody>
                <a:bodyPr wrap="square" rtlCol="0">
                  <a:spAutoFit/>
                </a:bodyPr>
                <a:lstStyle/>
                <a:p>
                  <a:pPr algn="ctr"/>
                  <a:r>
                    <a:rPr lang="en-US" b="1" dirty="0">
                      <a:solidFill>
                        <a:srgbClr val="FF0000"/>
                      </a:solidFill>
                    </a:rPr>
                    <a:t>=  5</a:t>
                  </a:r>
                  <a:endParaRPr lang="en-US" dirty="0">
                    <a:solidFill>
                      <a:srgbClr val="FF0000"/>
                    </a:solidFill>
                  </a:endParaRPr>
                </a:p>
              </p:txBody>
            </p:sp>
          </p:grpSp>
          <p:sp>
            <p:nvSpPr>
              <p:cNvPr id="33" name="TextBox 32"/>
              <p:cNvSpPr txBox="1"/>
              <p:nvPr/>
            </p:nvSpPr>
            <p:spPr>
              <a:xfrm>
                <a:off x="6884524" y="1876045"/>
                <a:ext cx="1662713" cy="646331"/>
              </a:xfrm>
              <a:prstGeom prst="rect">
                <a:avLst/>
              </a:prstGeom>
              <a:noFill/>
            </p:spPr>
            <p:txBody>
              <a:bodyPr wrap="square" rtlCol="0">
                <a:spAutoFit/>
              </a:bodyPr>
              <a:lstStyle/>
              <a:p>
                <a:pPr algn="ctr"/>
                <a:r>
                  <a:rPr lang="en-US" dirty="0"/>
                  <a:t>Invalid</a:t>
                </a:r>
              </a:p>
              <a:p>
                <a:pPr algn="ctr"/>
                <a:r>
                  <a:rPr lang="en-US" dirty="0"/>
                  <a:t> match!</a:t>
                </a:r>
              </a:p>
            </p:txBody>
          </p:sp>
        </p:grpSp>
      </p:grpSp>
      <p:grpSp>
        <p:nvGrpSpPr>
          <p:cNvPr id="28" name="Group 27"/>
          <p:cNvGrpSpPr/>
          <p:nvPr/>
        </p:nvGrpSpPr>
        <p:grpSpPr>
          <a:xfrm>
            <a:off x="756932" y="3506224"/>
            <a:ext cx="7716163" cy="676641"/>
            <a:chOff x="831073" y="4086400"/>
            <a:chExt cx="7716163" cy="676641"/>
          </a:xfrm>
        </p:grpSpPr>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1073" y="4086400"/>
              <a:ext cx="882398" cy="663135"/>
            </a:xfrm>
            <a:prstGeom prst="rect">
              <a:avLst/>
            </a:prstGeom>
            <a:ln w="38100">
              <a:solidFill>
                <a:srgbClr val="FF0000"/>
              </a:solidFill>
            </a:ln>
          </p:spPr>
        </p:pic>
        <p:sp>
          <p:nvSpPr>
            <p:cNvPr id="19" name="TextBox 18"/>
            <p:cNvSpPr txBox="1"/>
            <p:nvPr/>
          </p:nvSpPr>
          <p:spPr>
            <a:xfrm>
              <a:off x="1713470" y="4178457"/>
              <a:ext cx="737509" cy="369332"/>
            </a:xfrm>
            <a:prstGeom prst="rect">
              <a:avLst/>
            </a:prstGeom>
            <a:noFill/>
          </p:spPr>
          <p:txBody>
            <a:bodyPr wrap="square" rtlCol="0">
              <a:spAutoFit/>
            </a:bodyPr>
            <a:lstStyle/>
            <a:p>
              <a:pPr algn="ctr"/>
              <a:r>
                <a:rPr lang="en-US" b="1" dirty="0"/>
                <a:t>(4)</a:t>
              </a:r>
              <a:endParaRPr lang="en-US" dirty="0"/>
            </a:p>
          </p:txBody>
        </p:sp>
        <p:sp>
          <p:nvSpPr>
            <p:cNvPr id="23" name="TextBox 22"/>
            <p:cNvSpPr txBox="1"/>
            <p:nvPr/>
          </p:nvSpPr>
          <p:spPr>
            <a:xfrm>
              <a:off x="2450977" y="4178457"/>
              <a:ext cx="737509" cy="369332"/>
            </a:xfrm>
            <a:prstGeom prst="rect">
              <a:avLst/>
            </a:prstGeom>
            <a:noFill/>
          </p:spPr>
          <p:txBody>
            <a:bodyPr wrap="square" rtlCol="0">
              <a:spAutoFit/>
            </a:bodyPr>
            <a:lstStyle/>
            <a:p>
              <a:pPr algn="ctr"/>
              <a:r>
                <a:rPr lang="en-US" b="1" dirty="0">
                  <a:solidFill>
                    <a:srgbClr val="FF0000"/>
                  </a:solidFill>
                </a:rPr>
                <a:t>+</a:t>
              </a:r>
              <a:endParaRPr lang="en-US" dirty="0">
                <a:solidFill>
                  <a:srgbClr val="FF0000"/>
                </a:solidFill>
              </a:endParaRPr>
            </a:p>
          </p:txBody>
        </p:sp>
        <p:grpSp>
          <p:nvGrpSpPr>
            <p:cNvPr id="17" name="Group 16"/>
            <p:cNvGrpSpPr/>
            <p:nvPr/>
          </p:nvGrpSpPr>
          <p:grpSpPr>
            <a:xfrm>
              <a:off x="3694205" y="4112437"/>
              <a:ext cx="4853031" cy="650604"/>
              <a:chOff x="3694205" y="4112437"/>
              <a:chExt cx="4853031" cy="650604"/>
            </a:xfrm>
          </p:grpSpPr>
          <p:grpSp>
            <p:nvGrpSpPr>
              <p:cNvPr id="15" name="Group 14"/>
              <p:cNvGrpSpPr/>
              <p:nvPr/>
            </p:nvGrpSpPr>
            <p:grpSpPr>
              <a:xfrm>
                <a:off x="3694205" y="4112437"/>
                <a:ext cx="3532970" cy="637098"/>
                <a:chOff x="3694205" y="4112437"/>
                <a:chExt cx="3532970" cy="637098"/>
              </a:xfrm>
            </p:grpSpPr>
            <p:grpSp>
              <p:nvGrpSpPr>
                <p:cNvPr id="9" name="Group 8"/>
                <p:cNvGrpSpPr/>
                <p:nvPr/>
              </p:nvGrpSpPr>
              <p:grpSpPr>
                <a:xfrm>
                  <a:off x="3694205" y="4112437"/>
                  <a:ext cx="2244414" cy="637098"/>
                  <a:chOff x="3694205" y="1688640"/>
                  <a:chExt cx="2244414" cy="637098"/>
                </a:xfrm>
              </p:grpSpPr>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4205" y="1688640"/>
                    <a:ext cx="1520348" cy="637098"/>
                  </a:xfrm>
                  <a:prstGeom prst="rect">
                    <a:avLst/>
                  </a:prstGeom>
                  <a:ln w="38100">
                    <a:solidFill>
                      <a:srgbClr val="FF0000"/>
                    </a:solidFill>
                  </a:ln>
                </p:spPr>
              </p:pic>
              <p:sp>
                <p:nvSpPr>
                  <p:cNvPr id="25" name="TextBox 24"/>
                  <p:cNvSpPr txBox="1"/>
                  <p:nvPr/>
                </p:nvSpPr>
                <p:spPr>
                  <a:xfrm>
                    <a:off x="5201110" y="1820004"/>
                    <a:ext cx="737509" cy="369332"/>
                  </a:xfrm>
                  <a:prstGeom prst="rect">
                    <a:avLst/>
                  </a:prstGeom>
                  <a:noFill/>
                </p:spPr>
                <p:txBody>
                  <a:bodyPr wrap="square" rtlCol="0">
                    <a:spAutoFit/>
                  </a:bodyPr>
                  <a:lstStyle/>
                  <a:p>
                    <a:pPr algn="ctr"/>
                    <a:r>
                      <a:rPr lang="en-US" b="1" dirty="0"/>
                      <a:t>(1)</a:t>
                    </a:r>
                    <a:endParaRPr lang="en-US" dirty="0"/>
                  </a:p>
                </p:txBody>
              </p:sp>
            </p:grpSp>
            <p:sp>
              <p:nvSpPr>
                <p:cNvPr id="31" name="TextBox 30"/>
                <p:cNvSpPr txBox="1"/>
                <p:nvPr/>
              </p:nvSpPr>
              <p:spPr>
                <a:xfrm>
                  <a:off x="6352703" y="4246320"/>
                  <a:ext cx="874472" cy="369332"/>
                </a:xfrm>
                <a:prstGeom prst="rect">
                  <a:avLst/>
                </a:prstGeom>
                <a:noFill/>
              </p:spPr>
              <p:txBody>
                <a:bodyPr wrap="square" rtlCol="0">
                  <a:spAutoFit/>
                </a:bodyPr>
                <a:lstStyle/>
                <a:p>
                  <a:pPr algn="ctr"/>
                  <a:r>
                    <a:rPr lang="en-US" b="1" dirty="0">
                      <a:solidFill>
                        <a:srgbClr val="FF0000"/>
                      </a:solidFill>
                    </a:rPr>
                    <a:t>=  5</a:t>
                  </a:r>
                  <a:endParaRPr lang="en-US" dirty="0">
                    <a:solidFill>
                      <a:srgbClr val="FF0000"/>
                    </a:solidFill>
                  </a:endParaRPr>
                </a:p>
              </p:txBody>
            </p:sp>
          </p:grpSp>
          <p:sp>
            <p:nvSpPr>
              <p:cNvPr id="34" name="TextBox 33"/>
              <p:cNvSpPr txBox="1"/>
              <p:nvPr/>
            </p:nvSpPr>
            <p:spPr>
              <a:xfrm>
                <a:off x="6884523" y="4116710"/>
                <a:ext cx="1662713" cy="646331"/>
              </a:xfrm>
              <a:prstGeom prst="rect">
                <a:avLst/>
              </a:prstGeom>
              <a:noFill/>
            </p:spPr>
            <p:txBody>
              <a:bodyPr wrap="square" rtlCol="0">
                <a:spAutoFit/>
              </a:bodyPr>
              <a:lstStyle/>
              <a:p>
                <a:pPr algn="ctr"/>
                <a:r>
                  <a:rPr lang="en-US" dirty="0"/>
                  <a:t>Invalid</a:t>
                </a:r>
              </a:p>
              <a:p>
                <a:pPr algn="ctr"/>
                <a:r>
                  <a:rPr lang="en-US" dirty="0"/>
                  <a:t> match!</a:t>
                </a:r>
              </a:p>
            </p:txBody>
          </p:sp>
        </p:grpSp>
      </p:grpSp>
      <p:sp>
        <p:nvSpPr>
          <p:cNvPr id="32" name="Slide Number Placeholder 31"/>
          <p:cNvSpPr>
            <a:spLocks noGrp="1"/>
          </p:cNvSpPr>
          <p:nvPr>
            <p:ph type="sldNum" sz="quarter" idx="12"/>
          </p:nvPr>
        </p:nvSpPr>
        <p:spPr/>
        <p:txBody>
          <a:bodyPr/>
          <a:lstStyle/>
          <a:p>
            <a:fld id="{650AD656-6FF9-465D-B7B0-1CD0DD39CD23}" type="slidenum">
              <a:rPr lang="en-US" smtClean="0"/>
              <a:t>27</a:t>
            </a:fld>
            <a:endParaRPr lang="en-US" dirty="0"/>
          </a:p>
        </p:txBody>
      </p:sp>
    </p:spTree>
    <p:extLst>
      <p:ext uri="{BB962C8B-B14F-4D97-AF65-F5344CB8AC3E}">
        <p14:creationId xmlns:p14="http://schemas.microsoft.com/office/powerpoint/2010/main" val="92766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Encoding Half Images </a:t>
            </a:r>
            <a:r>
              <a:rPr lang="en-US" baseline="30000" dirty="0"/>
              <a:t>(Powers of 2)</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073" y="1855450"/>
            <a:ext cx="850510" cy="635048"/>
          </a:xfrm>
          <a:prstGeom prst="rect">
            <a:avLst/>
          </a:prstGeom>
          <a:ln w="38100">
            <a:solidFill>
              <a:srgbClr val="FF0000"/>
            </a:solidFill>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4205" y="1853400"/>
            <a:ext cx="1520348" cy="637098"/>
          </a:xfrm>
          <a:prstGeom prst="rect">
            <a:avLst/>
          </a:prstGeom>
          <a:ln w="38100">
            <a:solidFill>
              <a:srgbClr val="FF0000"/>
            </a:solid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073" y="2856426"/>
            <a:ext cx="501201" cy="860847"/>
          </a:xfrm>
          <a:prstGeom prst="rect">
            <a:avLst/>
          </a:prstGeom>
          <a:ln w="38100">
            <a:solidFill>
              <a:srgbClr val="FF0000"/>
            </a:solidFill>
          </a:ln>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94205" y="2854377"/>
            <a:ext cx="490618" cy="863336"/>
          </a:xfrm>
          <a:prstGeom prst="rect">
            <a:avLst/>
          </a:prstGeom>
          <a:ln w="38100">
            <a:solidFill>
              <a:srgbClr val="FF0000"/>
            </a:solidFill>
          </a:ln>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1073" y="4086400"/>
            <a:ext cx="882398" cy="663135"/>
          </a:xfrm>
          <a:prstGeom prst="rect">
            <a:avLst/>
          </a:prstGeom>
          <a:ln w="38100">
            <a:solidFill>
              <a:srgbClr val="FF0000"/>
            </a:solidFill>
          </a:ln>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4205" y="4081592"/>
            <a:ext cx="1829375" cy="665893"/>
          </a:xfrm>
          <a:prstGeom prst="rect">
            <a:avLst/>
          </a:prstGeom>
          <a:ln w="38100">
            <a:solidFill>
              <a:srgbClr val="FF0000"/>
            </a:solidFill>
          </a:ln>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1073" y="5213217"/>
            <a:ext cx="882398" cy="832262"/>
          </a:xfrm>
          <a:prstGeom prst="rect">
            <a:avLst/>
          </a:prstGeom>
          <a:ln w="38100">
            <a:solidFill>
              <a:srgbClr val="FF0000"/>
            </a:solidFill>
          </a:ln>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94205" y="5211167"/>
            <a:ext cx="1350424" cy="818925"/>
          </a:xfrm>
          <a:prstGeom prst="rect">
            <a:avLst/>
          </a:prstGeom>
          <a:ln w="38100">
            <a:solidFill>
              <a:srgbClr val="FF0000"/>
            </a:solidFill>
          </a:ln>
        </p:spPr>
      </p:pic>
      <p:sp>
        <p:nvSpPr>
          <p:cNvPr id="3" name="TextBox 2"/>
          <p:cNvSpPr txBox="1"/>
          <p:nvPr/>
        </p:nvSpPr>
        <p:spPr>
          <a:xfrm>
            <a:off x="1681583" y="1985581"/>
            <a:ext cx="737509" cy="369332"/>
          </a:xfrm>
          <a:prstGeom prst="rect">
            <a:avLst/>
          </a:prstGeom>
          <a:noFill/>
        </p:spPr>
        <p:txBody>
          <a:bodyPr wrap="square" rtlCol="0">
            <a:spAutoFit/>
          </a:bodyPr>
          <a:lstStyle/>
          <a:p>
            <a:pPr algn="ctr"/>
            <a:r>
              <a:rPr lang="en-US" b="1" dirty="0"/>
              <a:t>(1)</a:t>
            </a:r>
            <a:endParaRPr lang="en-US" dirty="0"/>
          </a:p>
        </p:txBody>
      </p:sp>
      <p:sp>
        <p:nvSpPr>
          <p:cNvPr id="18" name="TextBox 17"/>
          <p:cNvSpPr txBox="1"/>
          <p:nvPr/>
        </p:nvSpPr>
        <p:spPr>
          <a:xfrm>
            <a:off x="1344716" y="3082019"/>
            <a:ext cx="737509" cy="369332"/>
          </a:xfrm>
          <a:prstGeom prst="rect">
            <a:avLst/>
          </a:prstGeom>
          <a:noFill/>
        </p:spPr>
        <p:txBody>
          <a:bodyPr wrap="square" rtlCol="0">
            <a:spAutoFit/>
          </a:bodyPr>
          <a:lstStyle/>
          <a:p>
            <a:pPr algn="ctr"/>
            <a:r>
              <a:rPr lang="en-US" b="1" dirty="0"/>
              <a:t>(4)</a:t>
            </a:r>
            <a:endParaRPr lang="en-US" dirty="0"/>
          </a:p>
        </p:txBody>
      </p:sp>
      <p:sp>
        <p:nvSpPr>
          <p:cNvPr id="19" name="TextBox 18"/>
          <p:cNvSpPr txBox="1"/>
          <p:nvPr/>
        </p:nvSpPr>
        <p:spPr>
          <a:xfrm>
            <a:off x="1713470" y="4178457"/>
            <a:ext cx="737509" cy="369332"/>
          </a:xfrm>
          <a:prstGeom prst="rect">
            <a:avLst/>
          </a:prstGeom>
          <a:noFill/>
        </p:spPr>
        <p:txBody>
          <a:bodyPr wrap="square" rtlCol="0">
            <a:spAutoFit/>
          </a:bodyPr>
          <a:lstStyle/>
          <a:p>
            <a:pPr algn="ctr"/>
            <a:r>
              <a:rPr lang="en-US" b="1" dirty="0"/>
              <a:t>(16)</a:t>
            </a:r>
            <a:endParaRPr lang="en-US" dirty="0"/>
          </a:p>
        </p:txBody>
      </p:sp>
      <p:sp>
        <p:nvSpPr>
          <p:cNvPr id="20" name="TextBox 19"/>
          <p:cNvSpPr txBox="1"/>
          <p:nvPr/>
        </p:nvSpPr>
        <p:spPr>
          <a:xfrm>
            <a:off x="1713470" y="5435963"/>
            <a:ext cx="737509" cy="369332"/>
          </a:xfrm>
          <a:prstGeom prst="rect">
            <a:avLst/>
          </a:prstGeom>
          <a:noFill/>
        </p:spPr>
        <p:txBody>
          <a:bodyPr wrap="square" rtlCol="0">
            <a:spAutoFit/>
          </a:bodyPr>
          <a:lstStyle/>
          <a:p>
            <a:pPr algn="ctr"/>
            <a:r>
              <a:rPr lang="en-US" b="1" dirty="0"/>
              <a:t>(64)</a:t>
            </a:r>
            <a:endParaRPr lang="en-US" dirty="0"/>
          </a:p>
        </p:txBody>
      </p:sp>
      <p:sp>
        <p:nvSpPr>
          <p:cNvPr id="21" name="TextBox 20"/>
          <p:cNvSpPr txBox="1"/>
          <p:nvPr/>
        </p:nvSpPr>
        <p:spPr>
          <a:xfrm>
            <a:off x="2450979" y="1984764"/>
            <a:ext cx="737509" cy="369332"/>
          </a:xfrm>
          <a:prstGeom prst="rect">
            <a:avLst/>
          </a:prstGeom>
          <a:noFill/>
        </p:spPr>
        <p:txBody>
          <a:bodyPr wrap="square" rtlCol="0">
            <a:spAutoFit/>
          </a:bodyPr>
          <a:lstStyle/>
          <a:p>
            <a:pPr algn="ctr"/>
            <a:r>
              <a:rPr lang="en-US" b="1" dirty="0">
                <a:solidFill>
                  <a:srgbClr val="FF0000"/>
                </a:solidFill>
              </a:rPr>
              <a:t>+</a:t>
            </a:r>
            <a:endParaRPr lang="en-US" dirty="0">
              <a:solidFill>
                <a:srgbClr val="FF0000"/>
              </a:solidFill>
            </a:endParaRPr>
          </a:p>
        </p:txBody>
      </p:sp>
      <p:sp>
        <p:nvSpPr>
          <p:cNvPr id="22" name="TextBox 21"/>
          <p:cNvSpPr txBox="1"/>
          <p:nvPr/>
        </p:nvSpPr>
        <p:spPr>
          <a:xfrm>
            <a:off x="2450978" y="3031612"/>
            <a:ext cx="737509" cy="369332"/>
          </a:xfrm>
          <a:prstGeom prst="rect">
            <a:avLst/>
          </a:prstGeom>
          <a:noFill/>
        </p:spPr>
        <p:txBody>
          <a:bodyPr wrap="square" rtlCol="0">
            <a:spAutoFit/>
          </a:bodyPr>
          <a:lstStyle/>
          <a:p>
            <a:pPr algn="ctr"/>
            <a:r>
              <a:rPr lang="en-US" b="1" dirty="0">
                <a:solidFill>
                  <a:srgbClr val="FF0000"/>
                </a:solidFill>
              </a:rPr>
              <a:t>+</a:t>
            </a:r>
            <a:endParaRPr lang="en-US" dirty="0">
              <a:solidFill>
                <a:srgbClr val="FF0000"/>
              </a:solidFill>
            </a:endParaRPr>
          </a:p>
        </p:txBody>
      </p:sp>
      <p:sp>
        <p:nvSpPr>
          <p:cNvPr id="23" name="TextBox 22"/>
          <p:cNvSpPr txBox="1"/>
          <p:nvPr/>
        </p:nvSpPr>
        <p:spPr>
          <a:xfrm>
            <a:off x="2450977" y="4178457"/>
            <a:ext cx="737509" cy="369332"/>
          </a:xfrm>
          <a:prstGeom prst="rect">
            <a:avLst/>
          </a:prstGeom>
          <a:noFill/>
        </p:spPr>
        <p:txBody>
          <a:bodyPr wrap="square" rtlCol="0">
            <a:spAutoFit/>
          </a:bodyPr>
          <a:lstStyle/>
          <a:p>
            <a:pPr algn="ctr"/>
            <a:r>
              <a:rPr lang="en-US" b="1" dirty="0">
                <a:solidFill>
                  <a:srgbClr val="FF0000"/>
                </a:solidFill>
              </a:rPr>
              <a:t>+</a:t>
            </a:r>
            <a:endParaRPr lang="en-US" dirty="0">
              <a:solidFill>
                <a:srgbClr val="FF0000"/>
              </a:solidFill>
            </a:endParaRPr>
          </a:p>
        </p:txBody>
      </p:sp>
      <p:sp>
        <p:nvSpPr>
          <p:cNvPr id="24" name="TextBox 23"/>
          <p:cNvSpPr txBox="1"/>
          <p:nvPr/>
        </p:nvSpPr>
        <p:spPr>
          <a:xfrm>
            <a:off x="2419092" y="5444682"/>
            <a:ext cx="737509" cy="369332"/>
          </a:xfrm>
          <a:prstGeom prst="rect">
            <a:avLst/>
          </a:prstGeom>
          <a:noFill/>
        </p:spPr>
        <p:txBody>
          <a:bodyPr wrap="square" rtlCol="0">
            <a:spAutoFit/>
          </a:bodyPr>
          <a:lstStyle/>
          <a:p>
            <a:pPr algn="ctr"/>
            <a:r>
              <a:rPr lang="en-US" b="1" dirty="0">
                <a:solidFill>
                  <a:srgbClr val="FF0000"/>
                </a:solidFill>
              </a:rPr>
              <a:t>+</a:t>
            </a:r>
            <a:endParaRPr lang="en-US" dirty="0">
              <a:solidFill>
                <a:srgbClr val="FF0000"/>
              </a:solidFill>
            </a:endParaRPr>
          </a:p>
        </p:txBody>
      </p:sp>
      <p:sp>
        <p:nvSpPr>
          <p:cNvPr id="25" name="TextBox 24"/>
          <p:cNvSpPr txBox="1"/>
          <p:nvPr/>
        </p:nvSpPr>
        <p:spPr>
          <a:xfrm>
            <a:off x="5201110" y="1984764"/>
            <a:ext cx="737509" cy="369332"/>
          </a:xfrm>
          <a:prstGeom prst="rect">
            <a:avLst/>
          </a:prstGeom>
          <a:noFill/>
        </p:spPr>
        <p:txBody>
          <a:bodyPr wrap="square" rtlCol="0">
            <a:spAutoFit/>
          </a:bodyPr>
          <a:lstStyle/>
          <a:p>
            <a:pPr algn="ctr"/>
            <a:r>
              <a:rPr lang="en-US" b="1" dirty="0"/>
              <a:t>(2)</a:t>
            </a:r>
            <a:endParaRPr lang="en-US" dirty="0"/>
          </a:p>
        </p:txBody>
      </p:sp>
      <p:sp>
        <p:nvSpPr>
          <p:cNvPr id="26" name="TextBox 25"/>
          <p:cNvSpPr txBox="1"/>
          <p:nvPr/>
        </p:nvSpPr>
        <p:spPr>
          <a:xfrm>
            <a:off x="4203245" y="3077211"/>
            <a:ext cx="737509" cy="369332"/>
          </a:xfrm>
          <a:prstGeom prst="rect">
            <a:avLst/>
          </a:prstGeom>
          <a:noFill/>
        </p:spPr>
        <p:txBody>
          <a:bodyPr wrap="square" rtlCol="0">
            <a:spAutoFit/>
          </a:bodyPr>
          <a:lstStyle/>
          <a:p>
            <a:pPr algn="ctr"/>
            <a:r>
              <a:rPr lang="en-US" b="1" dirty="0"/>
              <a:t>(8)</a:t>
            </a:r>
            <a:endParaRPr lang="en-US" dirty="0"/>
          </a:p>
        </p:txBody>
      </p:sp>
      <p:sp>
        <p:nvSpPr>
          <p:cNvPr id="27" name="TextBox 26"/>
          <p:cNvSpPr txBox="1"/>
          <p:nvPr/>
        </p:nvSpPr>
        <p:spPr>
          <a:xfrm>
            <a:off x="5523580" y="4172887"/>
            <a:ext cx="737509" cy="369332"/>
          </a:xfrm>
          <a:prstGeom prst="rect">
            <a:avLst/>
          </a:prstGeom>
          <a:noFill/>
        </p:spPr>
        <p:txBody>
          <a:bodyPr wrap="square" rtlCol="0">
            <a:spAutoFit/>
          </a:bodyPr>
          <a:lstStyle/>
          <a:p>
            <a:pPr algn="ctr"/>
            <a:r>
              <a:rPr lang="en-US" b="1" dirty="0"/>
              <a:t>(32)</a:t>
            </a:r>
            <a:endParaRPr lang="en-US" dirty="0"/>
          </a:p>
        </p:txBody>
      </p:sp>
      <p:sp>
        <p:nvSpPr>
          <p:cNvPr id="28" name="TextBox 27"/>
          <p:cNvSpPr txBox="1"/>
          <p:nvPr/>
        </p:nvSpPr>
        <p:spPr>
          <a:xfrm>
            <a:off x="5076265" y="5433801"/>
            <a:ext cx="737509" cy="369332"/>
          </a:xfrm>
          <a:prstGeom prst="rect">
            <a:avLst/>
          </a:prstGeom>
          <a:noFill/>
        </p:spPr>
        <p:txBody>
          <a:bodyPr wrap="square" rtlCol="0">
            <a:spAutoFit/>
          </a:bodyPr>
          <a:lstStyle/>
          <a:p>
            <a:pPr algn="ctr"/>
            <a:r>
              <a:rPr lang="en-US" b="1" dirty="0"/>
              <a:t>(128)</a:t>
            </a:r>
            <a:endParaRPr lang="en-US" dirty="0"/>
          </a:p>
        </p:txBody>
      </p:sp>
      <p:sp>
        <p:nvSpPr>
          <p:cNvPr id="8" name="TextBox 7"/>
          <p:cNvSpPr txBox="1"/>
          <p:nvPr/>
        </p:nvSpPr>
        <p:spPr>
          <a:xfrm>
            <a:off x="7996189" y="2490498"/>
            <a:ext cx="988541" cy="2308324"/>
          </a:xfrm>
          <a:prstGeom prst="rect">
            <a:avLst/>
          </a:prstGeom>
          <a:noFill/>
        </p:spPr>
        <p:txBody>
          <a:bodyPr wrap="square" rtlCol="0">
            <a:spAutoFit/>
          </a:bodyPr>
          <a:lstStyle/>
          <a:p>
            <a:pPr algn="ctr"/>
            <a:r>
              <a:rPr lang="en-US" dirty="0"/>
              <a:t>Only </a:t>
            </a:r>
            <a:r>
              <a:rPr lang="en-US" u="sng" dirty="0"/>
              <a:t>valid</a:t>
            </a:r>
            <a:r>
              <a:rPr lang="en-US" dirty="0"/>
              <a:t> matches can produce these  four sums!</a:t>
            </a:r>
          </a:p>
        </p:txBody>
      </p:sp>
      <p:grpSp>
        <p:nvGrpSpPr>
          <p:cNvPr id="34" name="Group 33"/>
          <p:cNvGrpSpPr/>
          <p:nvPr/>
        </p:nvGrpSpPr>
        <p:grpSpPr>
          <a:xfrm>
            <a:off x="6276373" y="1300041"/>
            <a:ext cx="1704531" cy="4820673"/>
            <a:chOff x="5938619" y="1300041"/>
            <a:chExt cx="1704531" cy="4820673"/>
          </a:xfrm>
        </p:grpSpPr>
        <p:sp>
          <p:nvSpPr>
            <p:cNvPr id="35" name="TextBox 34"/>
            <p:cNvSpPr txBox="1"/>
            <p:nvPr/>
          </p:nvSpPr>
          <p:spPr>
            <a:xfrm>
              <a:off x="6352703" y="1984764"/>
              <a:ext cx="874472" cy="369332"/>
            </a:xfrm>
            <a:prstGeom prst="rect">
              <a:avLst/>
            </a:prstGeom>
            <a:noFill/>
          </p:spPr>
          <p:txBody>
            <a:bodyPr wrap="square" rtlCol="0">
              <a:spAutoFit/>
            </a:bodyPr>
            <a:lstStyle/>
            <a:p>
              <a:pPr algn="ctr"/>
              <a:r>
                <a:rPr lang="en-US" b="1" dirty="0">
                  <a:solidFill>
                    <a:srgbClr val="FF0000"/>
                  </a:solidFill>
                </a:rPr>
                <a:t>=  3</a:t>
              </a:r>
              <a:endParaRPr lang="en-US" dirty="0">
                <a:solidFill>
                  <a:srgbClr val="FF0000"/>
                </a:solidFill>
              </a:endParaRPr>
            </a:p>
          </p:txBody>
        </p:sp>
        <p:sp>
          <p:nvSpPr>
            <p:cNvPr id="36" name="TextBox 35"/>
            <p:cNvSpPr txBox="1"/>
            <p:nvPr/>
          </p:nvSpPr>
          <p:spPr>
            <a:xfrm>
              <a:off x="6352703" y="3077211"/>
              <a:ext cx="874472" cy="369332"/>
            </a:xfrm>
            <a:prstGeom prst="rect">
              <a:avLst/>
            </a:prstGeom>
            <a:noFill/>
          </p:spPr>
          <p:txBody>
            <a:bodyPr wrap="square" rtlCol="0">
              <a:spAutoFit/>
            </a:bodyPr>
            <a:lstStyle/>
            <a:p>
              <a:pPr algn="ctr"/>
              <a:r>
                <a:rPr lang="en-US" b="1" dirty="0">
                  <a:solidFill>
                    <a:srgbClr val="FF0000"/>
                  </a:solidFill>
                </a:rPr>
                <a:t>=  12</a:t>
              </a:r>
              <a:endParaRPr lang="en-US" dirty="0">
                <a:solidFill>
                  <a:srgbClr val="FF0000"/>
                </a:solidFill>
              </a:endParaRPr>
            </a:p>
          </p:txBody>
        </p:sp>
        <p:sp>
          <p:nvSpPr>
            <p:cNvPr id="37" name="TextBox 36"/>
            <p:cNvSpPr txBox="1"/>
            <p:nvPr/>
          </p:nvSpPr>
          <p:spPr>
            <a:xfrm>
              <a:off x="6352703" y="4169658"/>
              <a:ext cx="874472" cy="369332"/>
            </a:xfrm>
            <a:prstGeom prst="rect">
              <a:avLst/>
            </a:prstGeom>
            <a:noFill/>
          </p:spPr>
          <p:txBody>
            <a:bodyPr wrap="square" rtlCol="0">
              <a:spAutoFit/>
            </a:bodyPr>
            <a:lstStyle/>
            <a:p>
              <a:pPr algn="ctr"/>
              <a:r>
                <a:rPr lang="en-US" b="1" dirty="0">
                  <a:solidFill>
                    <a:srgbClr val="FF0000"/>
                  </a:solidFill>
                </a:rPr>
                <a:t>=  48</a:t>
              </a:r>
              <a:endParaRPr lang="en-US" dirty="0">
                <a:solidFill>
                  <a:srgbClr val="FF0000"/>
                </a:solidFill>
              </a:endParaRPr>
            </a:p>
          </p:txBody>
        </p:sp>
        <p:sp>
          <p:nvSpPr>
            <p:cNvPr id="38" name="TextBox 37"/>
            <p:cNvSpPr txBox="1"/>
            <p:nvPr/>
          </p:nvSpPr>
          <p:spPr>
            <a:xfrm>
              <a:off x="6352703" y="5433801"/>
              <a:ext cx="874472" cy="369332"/>
            </a:xfrm>
            <a:prstGeom prst="rect">
              <a:avLst/>
            </a:prstGeom>
            <a:noFill/>
          </p:spPr>
          <p:txBody>
            <a:bodyPr wrap="square" rtlCol="0">
              <a:spAutoFit/>
            </a:bodyPr>
            <a:lstStyle/>
            <a:p>
              <a:pPr algn="ctr"/>
              <a:r>
                <a:rPr lang="en-US" b="1" dirty="0">
                  <a:solidFill>
                    <a:srgbClr val="FF0000"/>
                  </a:solidFill>
                </a:rPr>
                <a:t>=  192</a:t>
              </a:r>
              <a:endParaRPr lang="en-US" dirty="0">
                <a:solidFill>
                  <a:srgbClr val="FF0000"/>
                </a:solidFill>
              </a:endParaRPr>
            </a:p>
          </p:txBody>
        </p:sp>
        <p:sp>
          <p:nvSpPr>
            <p:cNvPr id="39" name="TextBox 38"/>
            <p:cNvSpPr txBox="1"/>
            <p:nvPr/>
          </p:nvSpPr>
          <p:spPr>
            <a:xfrm>
              <a:off x="5938619" y="1300041"/>
              <a:ext cx="1662713" cy="646331"/>
            </a:xfrm>
            <a:prstGeom prst="rect">
              <a:avLst/>
            </a:prstGeom>
            <a:noFill/>
          </p:spPr>
          <p:txBody>
            <a:bodyPr wrap="square" rtlCol="0">
              <a:spAutoFit/>
            </a:bodyPr>
            <a:lstStyle/>
            <a:p>
              <a:pPr algn="ctr"/>
              <a:r>
                <a:rPr lang="en-US" dirty="0"/>
                <a:t>Complimentary</a:t>
              </a:r>
            </a:p>
            <a:p>
              <a:pPr algn="ctr"/>
              <a:r>
                <a:rPr lang="en-US" dirty="0"/>
                <a:t> Sums</a:t>
              </a:r>
            </a:p>
          </p:txBody>
        </p:sp>
        <p:sp>
          <p:nvSpPr>
            <p:cNvPr id="40" name="Rectangle 39"/>
            <p:cNvSpPr/>
            <p:nvPr/>
          </p:nvSpPr>
          <p:spPr>
            <a:xfrm>
              <a:off x="5938620" y="1300041"/>
              <a:ext cx="1704530" cy="48206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Slide Number Placeholder 8"/>
          <p:cNvSpPr>
            <a:spLocks noGrp="1"/>
          </p:cNvSpPr>
          <p:nvPr>
            <p:ph type="sldNum" sz="quarter" idx="12"/>
          </p:nvPr>
        </p:nvSpPr>
        <p:spPr/>
        <p:txBody>
          <a:bodyPr/>
          <a:lstStyle/>
          <a:p>
            <a:fld id="{650AD656-6FF9-465D-B7B0-1CD0DD39CD23}" type="slidenum">
              <a:rPr lang="en-US" smtClean="0"/>
              <a:t>28</a:t>
            </a:fld>
            <a:endParaRPr lang="en-US" dirty="0"/>
          </a:p>
        </p:txBody>
      </p:sp>
    </p:spTree>
    <p:extLst>
      <p:ext uri="{BB962C8B-B14F-4D97-AF65-F5344CB8AC3E}">
        <p14:creationId xmlns:p14="http://schemas.microsoft.com/office/powerpoint/2010/main" val="1738529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Encoding Half Images </a:t>
            </a:r>
            <a:r>
              <a:rPr lang="en-US" baseline="30000" dirty="0"/>
              <a:t>(Powers of 2)</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073" y="1855450"/>
            <a:ext cx="850510" cy="635048"/>
          </a:xfrm>
          <a:prstGeom prst="rect">
            <a:avLst/>
          </a:prstGeom>
          <a:ln w="38100">
            <a:solidFill>
              <a:srgbClr val="FF0000"/>
            </a:solidFill>
          </a:ln>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073" y="2856426"/>
            <a:ext cx="501201" cy="860847"/>
          </a:xfrm>
          <a:prstGeom prst="rect">
            <a:avLst/>
          </a:prstGeom>
          <a:ln w="38100">
            <a:solidFill>
              <a:srgbClr val="FF0000"/>
            </a:solidFill>
          </a:ln>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94205" y="2854377"/>
            <a:ext cx="490618" cy="863336"/>
          </a:xfrm>
          <a:prstGeom prst="rect">
            <a:avLst/>
          </a:prstGeom>
          <a:ln w="38100">
            <a:solidFill>
              <a:srgbClr val="FF0000"/>
            </a:solidFill>
          </a:ln>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1073" y="4086400"/>
            <a:ext cx="882398" cy="663135"/>
          </a:xfrm>
          <a:prstGeom prst="rect">
            <a:avLst/>
          </a:prstGeom>
          <a:ln w="38100">
            <a:solidFill>
              <a:srgbClr val="FF0000"/>
            </a:solidFill>
          </a:ln>
        </p:spPr>
      </p:pic>
      <p:sp>
        <p:nvSpPr>
          <p:cNvPr id="3" name="TextBox 2"/>
          <p:cNvSpPr txBox="1"/>
          <p:nvPr/>
        </p:nvSpPr>
        <p:spPr>
          <a:xfrm>
            <a:off x="1681583" y="1985581"/>
            <a:ext cx="737509" cy="369332"/>
          </a:xfrm>
          <a:prstGeom prst="rect">
            <a:avLst/>
          </a:prstGeom>
          <a:noFill/>
        </p:spPr>
        <p:txBody>
          <a:bodyPr wrap="square" rtlCol="0">
            <a:spAutoFit/>
          </a:bodyPr>
          <a:lstStyle/>
          <a:p>
            <a:pPr algn="ctr"/>
            <a:r>
              <a:rPr lang="en-US" b="1" dirty="0"/>
              <a:t>(1)</a:t>
            </a:r>
            <a:endParaRPr lang="en-US" dirty="0"/>
          </a:p>
        </p:txBody>
      </p:sp>
      <p:sp>
        <p:nvSpPr>
          <p:cNvPr id="18" name="TextBox 17"/>
          <p:cNvSpPr txBox="1"/>
          <p:nvPr/>
        </p:nvSpPr>
        <p:spPr>
          <a:xfrm>
            <a:off x="1344716" y="3082019"/>
            <a:ext cx="737509" cy="369332"/>
          </a:xfrm>
          <a:prstGeom prst="rect">
            <a:avLst/>
          </a:prstGeom>
          <a:noFill/>
        </p:spPr>
        <p:txBody>
          <a:bodyPr wrap="square" rtlCol="0">
            <a:spAutoFit/>
          </a:bodyPr>
          <a:lstStyle/>
          <a:p>
            <a:pPr algn="ctr"/>
            <a:r>
              <a:rPr lang="en-US" b="1" dirty="0"/>
              <a:t>(4)</a:t>
            </a:r>
            <a:endParaRPr lang="en-US" dirty="0"/>
          </a:p>
        </p:txBody>
      </p:sp>
      <p:sp>
        <p:nvSpPr>
          <p:cNvPr id="19" name="TextBox 18"/>
          <p:cNvSpPr txBox="1"/>
          <p:nvPr/>
        </p:nvSpPr>
        <p:spPr>
          <a:xfrm>
            <a:off x="1713470" y="4178457"/>
            <a:ext cx="737509" cy="369332"/>
          </a:xfrm>
          <a:prstGeom prst="rect">
            <a:avLst/>
          </a:prstGeom>
          <a:noFill/>
        </p:spPr>
        <p:txBody>
          <a:bodyPr wrap="square" rtlCol="0">
            <a:spAutoFit/>
          </a:bodyPr>
          <a:lstStyle/>
          <a:p>
            <a:pPr algn="ctr"/>
            <a:r>
              <a:rPr lang="en-US" b="1" dirty="0"/>
              <a:t>(4)</a:t>
            </a:r>
            <a:endParaRPr lang="en-US" dirty="0"/>
          </a:p>
        </p:txBody>
      </p:sp>
      <p:sp>
        <p:nvSpPr>
          <p:cNvPr id="21" name="TextBox 20"/>
          <p:cNvSpPr txBox="1"/>
          <p:nvPr/>
        </p:nvSpPr>
        <p:spPr>
          <a:xfrm>
            <a:off x="2450979" y="1984764"/>
            <a:ext cx="737509" cy="369332"/>
          </a:xfrm>
          <a:prstGeom prst="rect">
            <a:avLst/>
          </a:prstGeom>
          <a:noFill/>
        </p:spPr>
        <p:txBody>
          <a:bodyPr wrap="square" rtlCol="0">
            <a:spAutoFit/>
          </a:bodyPr>
          <a:lstStyle/>
          <a:p>
            <a:pPr algn="ctr"/>
            <a:r>
              <a:rPr lang="en-US" b="1" dirty="0">
                <a:solidFill>
                  <a:srgbClr val="FF0000"/>
                </a:solidFill>
              </a:rPr>
              <a:t>+</a:t>
            </a:r>
            <a:endParaRPr lang="en-US" dirty="0">
              <a:solidFill>
                <a:srgbClr val="FF0000"/>
              </a:solidFill>
            </a:endParaRPr>
          </a:p>
        </p:txBody>
      </p:sp>
      <p:sp>
        <p:nvSpPr>
          <p:cNvPr id="22" name="TextBox 21"/>
          <p:cNvSpPr txBox="1"/>
          <p:nvPr/>
        </p:nvSpPr>
        <p:spPr>
          <a:xfrm>
            <a:off x="2450978" y="3031612"/>
            <a:ext cx="737509" cy="369332"/>
          </a:xfrm>
          <a:prstGeom prst="rect">
            <a:avLst/>
          </a:prstGeom>
          <a:noFill/>
        </p:spPr>
        <p:txBody>
          <a:bodyPr wrap="square" rtlCol="0">
            <a:spAutoFit/>
          </a:bodyPr>
          <a:lstStyle/>
          <a:p>
            <a:pPr algn="ctr"/>
            <a:r>
              <a:rPr lang="en-US" b="1" dirty="0">
                <a:solidFill>
                  <a:srgbClr val="FF0000"/>
                </a:solidFill>
              </a:rPr>
              <a:t>+</a:t>
            </a:r>
            <a:endParaRPr lang="en-US" dirty="0">
              <a:solidFill>
                <a:srgbClr val="FF0000"/>
              </a:solidFill>
            </a:endParaRPr>
          </a:p>
        </p:txBody>
      </p:sp>
      <p:sp>
        <p:nvSpPr>
          <p:cNvPr id="23" name="TextBox 22"/>
          <p:cNvSpPr txBox="1"/>
          <p:nvPr/>
        </p:nvSpPr>
        <p:spPr>
          <a:xfrm>
            <a:off x="2450977" y="4178457"/>
            <a:ext cx="737509" cy="369332"/>
          </a:xfrm>
          <a:prstGeom prst="rect">
            <a:avLst/>
          </a:prstGeom>
          <a:noFill/>
        </p:spPr>
        <p:txBody>
          <a:bodyPr wrap="square" rtlCol="0">
            <a:spAutoFit/>
          </a:bodyPr>
          <a:lstStyle/>
          <a:p>
            <a:pPr algn="ctr"/>
            <a:r>
              <a:rPr lang="en-US" b="1" dirty="0">
                <a:solidFill>
                  <a:srgbClr val="FF0000"/>
                </a:solidFill>
              </a:rPr>
              <a:t>+</a:t>
            </a:r>
            <a:endParaRPr lang="en-US" dirty="0">
              <a:solidFill>
                <a:srgbClr val="FF0000"/>
              </a:solidFill>
            </a:endParaRPr>
          </a:p>
        </p:txBody>
      </p:sp>
      <p:grpSp>
        <p:nvGrpSpPr>
          <p:cNvPr id="9" name="Group 8"/>
          <p:cNvGrpSpPr/>
          <p:nvPr/>
        </p:nvGrpSpPr>
        <p:grpSpPr>
          <a:xfrm>
            <a:off x="3694205" y="4112437"/>
            <a:ext cx="2244414" cy="637098"/>
            <a:chOff x="3694205" y="1688640"/>
            <a:chExt cx="2244414" cy="637098"/>
          </a:xfrm>
        </p:grpSpPr>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94205" y="1688640"/>
              <a:ext cx="1520348" cy="637098"/>
            </a:xfrm>
            <a:prstGeom prst="rect">
              <a:avLst/>
            </a:prstGeom>
            <a:ln w="38100">
              <a:solidFill>
                <a:srgbClr val="FF0000"/>
              </a:solidFill>
            </a:ln>
          </p:spPr>
        </p:pic>
        <p:sp>
          <p:nvSpPr>
            <p:cNvPr id="25" name="TextBox 24"/>
            <p:cNvSpPr txBox="1"/>
            <p:nvPr/>
          </p:nvSpPr>
          <p:spPr>
            <a:xfrm>
              <a:off x="5201110" y="1820004"/>
              <a:ext cx="737509" cy="369332"/>
            </a:xfrm>
            <a:prstGeom prst="rect">
              <a:avLst/>
            </a:prstGeom>
            <a:noFill/>
          </p:spPr>
          <p:txBody>
            <a:bodyPr wrap="square" rtlCol="0">
              <a:spAutoFit/>
            </a:bodyPr>
            <a:lstStyle/>
            <a:p>
              <a:pPr algn="ctr"/>
              <a:r>
                <a:rPr lang="en-US" b="1" dirty="0"/>
                <a:t>(1)</a:t>
              </a:r>
              <a:endParaRPr lang="en-US" dirty="0"/>
            </a:p>
          </p:txBody>
        </p:sp>
      </p:grpSp>
      <p:sp>
        <p:nvSpPr>
          <p:cNvPr id="26" name="TextBox 25"/>
          <p:cNvSpPr txBox="1"/>
          <p:nvPr/>
        </p:nvSpPr>
        <p:spPr>
          <a:xfrm>
            <a:off x="4203245" y="3077211"/>
            <a:ext cx="737509" cy="369332"/>
          </a:xfrm>
          <a:prstGeom prst="rect">
            <a:avLst/>
          </a:prstGeom>
          <a:noFill/>
        </p:spPr>
        <p:txBody>
          <a:bodyPr wrap="square" rtlCol="0">
            <a:spAutoFit/>
          </a:bodyPr>
          <a:lstStyle/>
          <a:p>
            <a:pPr algn="ctr"/>
            <a:r>
              <a:rPr lang="en-US" b="1" dirty="0"/>
              <a:t>(8)</a:t>
            </a:r>
            <a:endParaRPr lang="en-US" dirty="0"/>
          </a:p>
        </p:txBody>
      </p:sp>
      <p:grpSp>
        <p:nvGrpSpPr>
          <p:cNvPr id="8" name="Group 7"/>
          <p:cNvGrpSpPr/>
          <p:nvPr/>
        </p:nvGrpSpPr>
        <p:grpSpPr>
          <a:xfrm>
            <a:off x="3657312" y="1873822"/>
            <a:ext cx="2566884" cy="665893"/>
            <a:chOff x="3694205" y="3916832"/>
            <a:chExt cx="2566884" cy="665893"/>
          </a:xfrm>
        </p:grpSpPr>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4205" y="3916832"/>
              <a:ext cx="1829375" cy="665893"/>
            </a:xfrm>
            <a:prstGeom prst="rect">
              <a:avLst/>
            </a:prstGeom>
            <a:ln w="38100">
              <a:solidFill>
                <a:srgbClr val="FF0000"/>
              </a:solidFill>
            </a:ln>
          </p:spPr>
        </p:pic>
        <p:sp>
          <p:nvSpPr>
            <p:cNvPr id="27" name="TextBox 26"/>
            <p:cNvSpPr txBox="1"/>
            <p:nvPr/>
          </p:nvSpPr>
          <p:spPr>
            <a:xfrm>
              <a:off x="5523580" y="4008127"/>
              <a:ext cx="737509" cy="369332"/>
            </a:xfrm>
            <a:prstGeom prst="rect">
              <a:avLst/>
            </a:prstGeom>
            <a:noFill/>
          </p:spPr>
          <p:txBody>
            <a:bodyPr wrap="square" rtlCol="0">
              <a:spAutoFit/>
            </a:bodyPr>
            <a:lstStyle/>
            <a:p>
              <a:pPr algn="ctr"/>
              <a:r>
                <a:rPr lang="en-US" b="1" dirty="0"/>
                <a:t>(32)</a:t>
              </a:r>
              <a:endParaRPr lang="en-US" dirty="0"/>
            </a:p>
          </p:txBody>
        </p:sp>
      </p:grpSp>
      <p:sp>
        <p:nvSpPr>
          <p:cNvPr id="29" name="TextBox 28"/>
          <p:cNvSpPr txBox="1"/>
          <p:nvPr/>
        </p:nvSpPr>
        <p:spPr>
          <a:xfrm>
            <a:off x="6352703" y="1984764"/>
            <a:ext cx="874472" cy="369332"/>
          </a:xfrm>
          <a:prstGeom prst="rect">
            <a:avLst/>
          </a:prstGeom>
          <a:noFill/>
        </p:spPr>
        <p:txBody>
          <a:bodyPr wrap="square" rtlCol="0">
            <a:spAutoFit/>
          </a:bodyPr>
          <a:lstStyle/>
          <a:p>
            <a:pPr algn="ctr"/>
            <a:r>
              <a:rPr lang="en-US" b="1" dirty="0">
                <a:solidFill>
                  <a:srgbClr val="FF0000"/>
                </a:solidFill>
              </a:rPr>
              <a:t>=  31</a:t>
            </a:r>
            <a:endParaRPr lang="en-US" dirty="0">
              <a:solidFill>
                <a:srgbClr val="FF0000"/>
              </a:solidFill>
            </a:endParaRPr>
          </a:p>
        </p:txBody>
      </p:sp>
      <p:sp>
        <p:nvSpPr>
          <p:cNvPr id="30" name="TextBox 29"/>
          <p:cNvSpPr txBox="1"/>
          <p:nvPr/>
        </p:nvSpPr>
        <p:spPr>
          <a:xfrm>
            <a:off x="6352703" y="3077211"/>
            <a:ext cx="874472" cy="369332"/>
          </a:xfrm>
          <a:prstGeom prst="rect">
            <a:avLst/>
          </a:prstGeom>
          <a:noFill/>
        </p:spPr>
        <p:txBody>
          <a:bodyPr wrap="square" rtlCol="0">
            <a:spAutoFit/>
          </a:bodyPr>
          <a:lstStyle/>
          <a:p>
            <a:pPr algn="ctr"/>
            <a:r>
              <a:rPr lang="en-US" b="1" dirty="0">
                <a:solidFill>
                  <a:srgbClr val="FF0000"/>
                </a:solidFill>
              </a:rPr>
              <a:t>=  12</a:t>
            </a:r>
            <a:endParaRPr lang="en-US" dirty="0">
              <a:solidFill>
                <a:srgbClr val="FF0000"/>
              </a:solidFill>
            </a:endParaRPr>
          </a:p>
        </p:txBody>
      </p:sp>
      <p:sp>
        <p:nvSpPr>
          <p:cNvPr id="31" name="TextBox 30"/>
          <p:cNvSpPr txBox="1"/>
          <p:nvPr/>
        </p:nvSpPr>
        <p:spPr>
          <a:xfrm>
            <a:off x="6352703" y="4169658"/>
            <a:ext cx="874472" cy="369332"/>
          </a:xfrm>
          <a:prstGeom prst="rect">
            <a:avLst/>
          </a:prstGeom>
          <a:noFill/>
        </p:spPr>
        <p:txBody>
          <a:bodyPr wrap="square" rtlCol="0">
            <a:spAutoFit/>
          </a:bodyPr>
          <a:lstStyle/>
          <a:p>
            <a:pPr algn="ctr"/>
            <a:r>
              <a:rPr lang="en-US" b="1" dirty="0">
                <a:solidFill>
                  <a:srgbClr val="FF0000"/>
                </a:solidFill>
              </a:rPr>
              <a:t>=  5</a:t>
            </a:r>
            <a:endParaRPr lang="en-US" dirty="0">
              <a:solidFill>
                <a:srgbClr val="FF0000"/>
              </a:solidFill>
            </a:endParaRPr>
          </a:p>
        </p:txBody>
      </p:sp>
      <p:sp>
        <p:nvSpPr>
          <p:cNvPr id="33" name="TextBox 32"/>
          <p:cNvSpPr txBox="1"/>
          <p:nvPr/>
        </p:nvSpPr>
        <p:spPr>
          <a:xfrm>
            <a:off x="6884524" y="1826617"/>
            <a:ext cx="1662713" cy="646331"/>
          </a:xfrm>
          <a:prstGeom prst="rect">
            <a:avLst/>
          </a:prstGeom>
          <a:noFill/>
        </p:spPr>
        <p:txBody>
          <a:bodyPr wrap="square" rtlCol="0">
            <a:spAutoFit/>
          </a:bodyPr>
          <a:lstStyle/>
          <a:p>
            <a:pPr algn="ctr"/>
            <a:r>
              <a:rPr lang="en-US" dirty="0"/>
              <a:t>Invalid</a:t>
            </a:r>
          </a:p>
          <a:p>
            <a:pPr algn="ctr"/>
            <a:r>
              <a:rPr lang="en-US" dirty="0"/>
              <a:t>sum!</a:t>
            </a:r>
          </a:p>
        </p:txBody>
      </p:sp>
      <p:sp>
        <p:nvSpPr>
          <p:cNvPr id="34" name="TextBox 33"/>
          <p:cNvSpPr txBox="1"/>
          <p:nvPr/>
        </p:nvSpPr>
        <p:spPr>
          <a:xfrm>
            <a:off x="6884523" y="4050806"/>
            <a:ext cx="1662713" cy="646331"/>
          </a:xfrm>
          <a:prstGeom prst="rect">
            <a:avLst/>
          </a:prstGeom>
          <a:noFill/>
        </p:spPr>
        <p:txBody>
          <a:bodyPr wrap="square" rtlCol="0">
            <a:spAutoFit/>
          </a:bodyPr>
          <a:lstStyle/>
          <a:p>
            <a:pPr algn="ctr"/>
            <a:r>
              <a:rPr lang="en-US" dirty="0"/>
              <a:t>Invalid</a:t>
            </a:r>
          </a:p>
          <a:p>
            <a:pPr algn="ctr"/>
            <a:r>
              <a:rPr lang="en-US" dirty="0"/>
              <a:t> sum!</a:t>
            </a:r>
          </a:p>
        </p:txBody>
      </p:sp>
      <p:sp>
        <p:nvSpPr>
          <p:cNvPr id="12" name="TextBox 11"/>
          <p:cNvSpPr txBox="1"/>
          <p:nvPr/>
        </p:nvSpPr>
        <p:spPr>
          <a:xfrm>
            <a:off x="1233186" y="5346354"/>
            <a:ext cx="6677629" cy="923330"/>
          </a:xfrm>
          <a:prstGeom prst="rect">
            <a:avLst/>
          </a:prstGeom>
          <a:noFill/>
        </p:spPr>
        <p:txBody>
          <a:bodyPr wrap="square" rtlCol="0">
            <a:spAutoFit/>
          </a:bodyPr>
          <a:lstStyle/>
          <a:p>
            <a:pPr algn="ctr"/>
            <a:r>
              <a:rPr lang="en-US" dirty="0"/>
              <a:t>By encoding each half image with an increasing power of 2,</a:t>
            </a:r>
          </a:p>
          <a:p>
            <a:pPr algn="ctr"/>
            <a:r>
              <a:rPr lang="en-US" b="1" dirty="0"/>
              <a:t>valid</a:t>
            </a:r>
            <a:r>
              <a:rPr lang="en-US" dirty="0"/>
              <a:t> complimentary image matches will have a </a:t>
            </a:r>
            <a:r>
              <a:rPr lang="en-US" b="1" dirty="0">
                <a:solidFill>
                  <a:srgbClr val="FF0000"/>
                </a:solidFill>
              </a:rPr>
              <a:t>sum</a:t>
            </a:r>
            <a:r>
              <a:rPr lang="en-US" dirty="0"/>
              <a:t> of </a:t>
            </a:r>
            <a:r>
              <a:rPr lang="en-US" b="1" dirty="0"/>
              <a:t>*ONLY*</a:t>
            </a:r>
          </a:p>
          <a:p>
            <a:pPr algn="ctr"/>
            <a:r>
              <a:rPr lang="en-US" b="1" dirty="0">
                <a:solidFill>
                  <a:srgbClr val="FF0000"/>
                </a:solidFill>
              </a:rPr>
              <a:t>3, 12, 48, or 192</a:t>
            </a:r>
            <a:r>
              <a:rPr lang="en-US" b="1" dirty="0"/>
              <a:t> </a:t>
            </a:r>
            <a:r>
              <a:rPr lang="en-US" dirty="0"/>
              <a:t>between adjacent binding sites. </a:t>
            </a:r>
            <a:endParaRPr lang="en-US" b="1" dirty="0">
              <a:solidFill>
                <a:srgbClr val="FF0000"/>
              </a:solidFill>
            </a:endParaRPr>
          </a:p>
        </p:txBody>
      </p:sp>
      <p:sp>
        <p:nvSpPr>
          <p:cNvPr id="13" name="Slide Number Placeholder 12"/>
          <p:cNvSpPr>
            <a:spLocks noGrp="1"/>
          </p:cNvSpPr>
          <p:nvPr>
            <p:ph type="sldNum" sz="quarter" idx="12"/>
          </p:nvPr>
        </p:nvSpPr>
        <p:spPr/>
        <p:txBody>
          <a:bodyPr/>
          <a:lstStyle/>
          <a:p>
            <a:fld id="{650AD656-6FF9-465D-B7B0-1CD0DD39CD23}" type="slidenum">
              <a:rPr lang="en-US" smtClean="0"/>
              <a:t>29</a:t>
            </a:fld>
            <a:endParaRPr lang="en-US" dirty="0"/>
          </a:p>
        </p:txBody>
      </p:sp>
    </p:spTree>
    <p:extLst>
      <p:ext uri="{BB962C8B-B14F-4D97-AF65-F5344CB8AC3E}">
        <p14:creationId xmlns:p14="http://schemas.microsoft.com/office/powerpoint/2010/main" val="600792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83034" y="1690689"/>
            <a:ext cx="5945847" cy="4364950"/>
          </a:xfrm>
          <a:prstGeom prst="rect">
            <a:avLst/>
          </a:prstGeom>
        </p:spPr>
      </p:pic>
      <p:sp>
        <p:nvSpPr>
          <p:cNvPr id="5" name="TextBox 4"/>
          <p:cNvSpPr txBox="1"/>
          <p:nvPr/>
        </p:nvSpPr>
        <p:spPr>
          <a:xfrm>
            <a:off x="403654" y="1787611"/>
            <a:ext cx="3361038" cy="4093428"/>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000" dirty="0"/>
              <a:t>9 tiles in a 3 x 3 matrix</a:t>
            </a:r>
          </a:p>
          <a:p>
            <a:pPr marL="285750" indent="-285750">
              <a:spcAft>
                <a:spcPts val="600"/>
              </a:spcAft>
              <a:buFont typeface="Arial" panose="020B0604020202020204" pitchFamily="34" charset="0"/>
              <a:buChar char="•"/>
            </a:pPr>
            <a:r>
              <a:rPr lang="en-US" sz="2000" dirty="0"/>
              <a:t>Each tile can be rotated in 4 different positions</a:t>
            </a:r>
          </a:p>
          <a:p>
            <a:pPr marL="285750" indent="-285750">
              <a:spcAft>
                <a:spcPts val="600"/>
              </a:spcAft>
              <a:buFont typeface="Arial" panose="020B0604020202020204" pitchFamily="34" charset="0"/>
              <a:buChar char="•"/>
            </a:pPr>
            <a:r>
              <a:rPr lang="en-US" sz="2000" dirty="0"/>
              <a:t>Inside edge of adjacent tiles must complete a full image (a complimentary “match”)</a:t>
            </a:r>
          </a:p>
          <a:p>
            <a:pPr marL="285750" indent="-285750">
              <a:spcAft>
                <a:spcPts val="600"/>
              </a:spcAft>
              <a:buFont typeface="Arial" panose="020B0604020202020204" pitchFamily="34" charset="0"/>
              <a:buChar char="•"/>
            </a:pPr>
            <a:r>
              <a:rPr lang="en-US" sz="2000" dirty="0"/>
              <a:t>Edges around outside of entire matrix do not need to match the other side</a:t>
            </a:r>
          </a:p>
          <a:p>
            <a:pPr marL="285750" indent="-285750">
              <a:spcAft>
                <a:spcPts val="600"/>
              </a:spcAft>
              <a:buFont typeface="Arial" panose="020B0604020202020204" pitchFamily="34" charset="0"/>
              <a:buChar char="•"/>
            </a:pPr>
            <a:r>
              <a:rPr lang="en-US" sz="2000" dirty="0"/>
              <a:t>There may be multiple solutions (layouts) but there is always at least one</a:t>
            </a:r>
            <a:endParaRPr lang="en-US" dirty="0"/>
          </a:p>
        </p:txBody>
      </p:sp>
      <p:sp>
        <p:nvSpPr>
          <p:cNvPr id="6" name="Title 1"/>
          <p:cNvSpPr>
            <a:spLocks noGrp="1"/>
          </p:cNvSpPr>
          <p:nvPr>
            <p:ph type="title"/>
          </p:nvPr>
        </p:nvSpPr>
        <p:spPr>
          <a:xfrm>
            <a:off x="628650" y="365126"/>
            <a:ext cx="7886700" cy="1103455"/>
          </a:xfrm>
        </p:spPr>
        <p:txBody>
          <a:bodyPr>
            <a:noAutofit/>
          </a:bodyPr>
          <a:lstStyle/>
          <a:p>
            <a:pPr algn="ctr"/>
            <a:r>
              <a:rPr lang="en-US" sz="3200" dirty="0">
                <a:latin typeface="+mn-lt"/>
              </a:rPr>
              <a:t>Scramble Squares</a:t>
            </a:r>
          </a:p>
        </p:txBody>
      </p:sp>
      <p:sp>
        <p:nvSpPr>
          <p:cNvPr id="7" name="Slide Number Placeholder 6"/>
          <p:cNvSpPr>
            <a:spLocks noGrp="1"/>
          </p:cNvSpPr>
          <p:nvPr>
            <p:ph type="sldNum" sz="quarter" idx="12"/>
          </p:nvPr>
        </p:nvSpPr>
        <p:spPr/>
        <p:txBody>
          <a:bodyPr/>
          <a:lstStyle/>
          <a:p>
            <a:fld id="{650AD656-6FF9-465D-B7B0-1CD0DD39CD23}" type="slidenum">
              <a:rPr lang="en-US" smtClean="0"/>
              <a:t>3</a:t>
            </a:fld>
            <a:endParaRPr lang="en-US" dirty="0"/>
          </a:p>
        </p:txBody>
      </p:sp>
    </p:spTree>
    <p:extLst>
      <p:ext uri="{BB962C8B-B14F-4D97-AF65-F5344CB8AC3E}">
        <p14:creationId xmlns:p14="http://schemas.microsoft.com/office/powerpoint/2010/main" val="38073266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“Tile” class</a:t>
            </a:r>
          </a:p>
        </p:txBody>
      </p:sp>
      <p:pic>
        <p:nvPicPr>
          <p:cNvPr id="3" name="Picture 2"/>
          <p:cNvPicPr>
            <a:picLocks noChangeAspect="1"/>
          </p:cNvPicPr>
          <p:nvPr/>
        </p:nvPicPr>
        <p:blipFill>
          <a:blip r:embed="rId2"/>
          <a:stretch>
            <a:fillRect/>
          </a:stretch>
        </p:blipFill>
        <p:spPr>
          <a:xfrm>
            <a:off x="628650" y="2549297"/>
            <a:ext cx="5539892" cy="1841472"/>
          </a:xfrm>
          <a:prstGeom prst="rect">
            <a:avLst/>
          </a:prstGeom>
        </p:spPr>
      </p:pic>
      <p:sp>
        <p:nvSpPr>
          <p:cNvPr id="4" name="Line Callout 1 3"/>
          <p:cNvSpPr/>
          <p:nvPr/>
        </p:nvSpPr>
        <p:spPr>
          <a:xfrm>
            <a:off x="2910475" y="1767277"/>
            <a:ext cx="2575924" cy="552251"/>
          </a:xfrm>
          <a:prstGeom prst="borderCallout1">
            <a:avLst>
              <a:gd name="adj1" fmla="val 56042"/>
              <a:gd name="adj2" fmla="val -3856"/>
              <a:gd name="adj3" fmla="val 163558"/>
              <a:gd name="adj4" fmla="val -36929"/>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Tile is a type of object</a:t>
            </a:r>
          </a:p>
        </p:txBody>
      </p:sp>
      <p:sp>
        <p:nvSpPr>
          <p:cNvPr id="5" name="Line Callout 1 4"/>
          <p:cNvSpPr/>
          <p:nvPr/>
        </p:nvSpPr>
        <p:spPr>
          <a:xfrm>
            <a:off x="5832023" y="2729752"/>
            <a:ext cx="1834518" cy="631603"/>
          </a:xfrm>
          <a:prstGeom prst="borderCallout1">
            <a:avLst>
              <a:gd name="adj1" fmla="val 40923"/>
              <a:gd name="adj2" fmla="val -6986"/>
              <a:gd name="adj3" fmla="val 80023"/>
              <a:gd name="adj4" fmla="val -161945"/>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 has an “Id” between 0 - 8</a:t>
            </a:r>
          </a:p>
        </p:txBody>
      </p:sp>
      <p:sp>
        <p:nvSpPr>
          <p:cNvPr id="6" name="Line Callout 1 5"/>
          <p:cNvSpPr/>
          <p:nvPr/>
        </p:nvSpPr>
        <p:spPr>
          <a:xfrm>
            <a:off x="6610499" y="3599936"/>
            <a:ext cx="1660290" cy="1162629"/>
          </a:xfrm>
          <a:prstGeom prst="borderCallout1">
            <a:avLst>
              <a:gd name="adj1" fmla="val 18750"/>
              <a:gd name="adj2" fmla="val -8333"/>
              <a:gd name="adj3" fmla="val -11131"/>
              <a:gd name="adj4" fmla="val -190808"/>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store its current rotation state (0 – 3)</a:t>
            </a:r>
          </a:p>
        </p:txBody>
      </p:sp>
      <p:sp>
        <p:nvSpPr>
          <p:cNvPr id="7" name="Line Callout 1 6"/>
          <p:cNvSpPr/>
          <p:nvPr/>
        </p:nvSpPr>
        <p:spPr>
          <a:xfrm>
            <a:off x="493905" y="4762565"/>
            <a:ext cx="2166917" cy="1127489"/>
          </a:xfrm>
          <a:prstGeom prst="borderCallout1">
            <a:avLst>
              <a:gd name="adj1" fmla="val -6484"/>
              <a:gd name="adj2" fmla="val 85763"/>
              <a:gd name="adj3" fmla="val -84828"/>
              <a:gd name="adj4" fmla="val 105319"/>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track if it is currently placed on the board</a:t>
            </a:r>
          </a:p>
          <a:p>
            <a:pPr algn="ctr"/>
            <a:r>
              <a:rPr lang="en-US" dirty="0"/>
              <a:t> (true or false)</a:t>
            </a:r>
          </a:p>
        </p:txBody>
      </p:sp>
      <p:sp>
        <p:nvSpPr>
          <p:cNvPr id="8" name="Line Callout 1 7"/>
          <p:cNvSpPr/>
          <p:nvPr/>
        </p:nvSpPr>
        <p:spPr>
          <a:xfrm>
            <a:off x="3665106" y="5096197"/>
            <a:ext cx="4259694" cy="1370506"/>
          </a:xfrm>
          <a:prstGeom prst="borderCallout1">
            <a:avLst>
              <a:gd name="adj1" fmla="val -10137"/>
              <a:gd name="adj2" fmla="val 45085"/>
              <a:gd name="adj3" fmla="val -71781"/>
              <a:gd name="adj4" fmla="val 30558"/>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store the power of 2 value of each half image, located at each of the four binding sites, for all four rotations.</a:t>
            </a:r>
          </a:p>
        </p:txBody>
      </p:sp>
      <p:sp>
        <p:nvSpPr>
          <p:cNvPr id="9" name="Slide Number Placeholder 8"/>
          <p:cNvSpPr>
            <a:spLocks noGrp="1"/>
          </p:cNvSpPr>
          <p:nvPr>
            <p:ph type="sldNum" sz="quarter" idx="12"/>
          </p:nvPr>
        </p:nvSpPr>
        <p:spPr/>
        <p:txBody>
          <a:bodyPr/>
          <a:lstStyle/>
          <a:p>
            <a:fld id="{650AD656-6FF9-465D-B7B0-1CD0DD39CD23}" type="slidenum">
              <a:rPr lang="en-US" smtClean="0"/>
              <a:t>30</a:t>
            </a:fld>
            <a:endParaRPr lang="en-US" dirty="0"/>
          </a:p>
        </p:txBody>
      </p:sp>
    </p:spTree>
    <p:extLst>
      <p:ext uri="{BB962C8B-B14F-4D97-AF65-F5344CB8AC3E}">
        <p14:creationId xmlns:p14="http://schemas.microsoft.com/office/powerpoint/2010/main" val="1248095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Tile “constructor”</a:t>
            </a:r>
          </a:p>
        </p:txBody>
      </p:sp>
      <p:pic>
        <p:nvPicPr>
          <p:cNvPr id="3" name="Picture 2"/>
          <p:cNvPicPr>
            <a:picLocks noChangeAspect="1"/>
          </p:cNvPicPr>
          <p:nvPr/>
        </p:nvPicPr>
        <p:blipFill>
          <a:blip r:embed="rId2"/>
          <a:stretch>
            <a:fillRect/>
          </a:stretch>
        </p:blipFill>
        <p:spPr>
          <a:xfrm>
            <a:off x="628650" y="1507227"/>
            <a:ext cx="4792220" cy="4953393"/>
          </a:xfrm>
          <a:prstGeom prst="rect">
            <a:avLst/>
          </a:prstGeom>
        </p:spPr>
      </p:pic>
      <p:sp>
        <p:nvSpPr>
          <p:cNvPr id="4" name="Line Callout 1 3"/>
          <p:cNvSpPr/>
          <p:nvPr/>
        </p:nvSpPr>
        <p:spPr>
          <a:xfrm>
            <a:off x="5936175" y="2027023"/>
            <a:ext cx="2521510" cy="1777749"/>
          </a:xfrm>
          <a:prstGeom prst="borderCallout1">
            <a:avLst>
              <a:gd name="adj1" fmla="val 39146"/>
              <a:gd name="adj2" fmla="val -7187"/>
              <a:gd name="adj3" fmla="val -12228"/>
              <a:gd name="adj4" fmla="val -81828"/>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Given the Id and the half image binary values for each binding site, this function constructs a new Tile instance.</a:t>
            </a:r>
          </a:p>
        </p:txBody>
      </p:sp>
      <p:sp>
        <p:nvSpPr>
          <p:cNvPr id="5" name="Line Callout 1 4"/>
          <p:cNvSpPr/>
          <p:nvPr/>
        </p:nvSpPr>
        <p:spPr>
          <a:xfrm>
            <a:off x="5936175" y="4313023"/>
            <a:ext cx="2521510" cy="1777749"/>
          </a:xfrm>
          <a:prstGeom prst="borderCallout1">
            <a:avLst>
              <a:gd name="adj1" fmla="val 39146"/>
              <a:gd name="adj2" fmla="val -7187"/>
              <a:gd name="adj3" fmla="val 15575"/>
              <a:gd name="adj4" fmla="val -83788"/>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 also stores the half image values for each binding site (0 – 3)</a:t>
            </a:r>
          </a:p>
          <a:p>
            <a:pPr algn="ctr"/>
            <a:r>
              <a:rPr lang="en-US" dirty="0"/>
              <a:t>for each possible rotation (0 – 3)</a:t>
            </a:r>
          </a:p>
        </p:txBody>
      </p:sp>
      <p:sp>
        <p:nvSpPr>
          <p:cNvPr id="6" name="Slide Number Placeholder 5"/>
          <p:cNvSpPr>
            <a:spLocks noGrp="1"/>
          </p:cNvSpPr>
          <p:nvPr>
            <p:ph type="sldNum" sz="quarter" idx="12"/>
          </p:nvPr>
        </p:nvSpPr>
        <p:spPr/>
        <p:txBody>
          <a:bodyPr/>
          <a:lstStyle/>
          <a:p>
            <a:fld id="{650AD656-6FF9-465D-B7B0-1CD0DD39CD23}" type="slidenum">
              <a:rPr lang="en-US" smtClean="0"/>
              <a:t>31</a:t>
            </a:fld>
            <a:endParaRPr lang="en-US" dirty="0"/>
          </a:p>
        </p:txBody>
      </p:sp>
    </p:spTree>
    <p:extLst>
      <p:ext uri="{BB962C8B-B14F-4D97-AF65-F5344CB8AC3E}">
        <p14:creationId xmlns:p14="http://schemas.microsoft.com/office/powerpoint/2010/main" val="35736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Board “constructor”</a:t>
            </a:r>
          </a:p>
        </p:txBody>
      </p:sp>
      <p:pic>
        <p:nvPicPr>
          <p:cNvPr id="3" name="Picture 2"/>
          <p:cNvPicPr>
            <a:picLocks noChangeAspect="1"/>
          </p:cNvPicPr>
          <p:nvPr/>
        </p:nvPicPr>
        <p:blipFill>
          <a:blip r:embed="rId2"/>
          <a:stretch>
            <a:fillRect/>
          </a:stretch>
        </p:blipFill>
        <p:spPr>
          <a:xfrm>
            <a:off x="692000" y="1943846"/>
            <a:ext cx="4781218" cy="3021261"/>
          </a:xfrm>
          <a:prstGeom prst="rect">
            <a:avLst/>
          </a:prstGeom>
        </p:spPr>
      </p:pic>
      <p:grpSp>
        <p:nvGrpSpPr>
          <p:cNvPr id="6" name="Group 5"/>
          <p:cNvGrpSpPr/>
          <p:nvPr/>
        </p:nvGrpSpPr>
        <p:grpSpPr>
          <a:xfrm>
            <a:off x="252635" y="5373262"/>
            <a:ext cx="4907918" cy="1200329"/>
            <a:chOff x="628650" y="5332576"/>
            <a:chExt cx="4907918" cy="1200329"/>
          </a:xfrm>
        </p:grpSpPr>
        <p:sp>
          <p:nvSpPr>
            <p:cNvPr id="4" name="TextBox 3"/>
            <p:cNvSpPr txBox="1"/>
            <p:nvPr/>
          </p:nvSpPr>
          <p:spPr>
            <a:xfrm>
              <a:off x="628650" y="5332576"/>
              <a:ext cx="256932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Dalmatian Head = 1</a:t>
              </a:r>
            </a:p>
            <a:p>
              <a:pPr marL="285750" indent="-285750">
                <a:buFont typeface="Arial" panose="020B0604020202020204" pitchFamily="34" charset="0"/>
                <a:buChar char="•"/>
              </a:pPr>
              <a:r>
                <a:rPr lang="en-US" dirty="0"/>
                <a:t>Dalmatian Body = 2</a:t>
              </a:r>
            </a:p>
            <a:p>
              <a:pPr marL="285750" indent="-285750">
                <a:buFont typeface="Arial" panose="020B0604020202020204" pitchFamily="34" charset="0"/>
                <a:buChar char="•"/>
              </a:pPr>
              <a:r>
                <a:rPr lang="en-US" dirty="0"/>
                <a:t>Shar-Pei Head = 4</a:t>
              </a:r>
            </a:p>
            <a:p>
              <a:pPr marL="285750" indent="-285750">
                <a:buFont typeface="Arial" panose="020B0604020202020204" pitchFamily="34" charset="0"/>
                <a:buChar char="•"/>
              </a:pPr>
              <a:r>
                <a:rPr lang="en-US" dirty="0"/>
                <a:t>Shar-Pei Body = 8</a:t>
              </a:r>
            </a:p>
          </p:txBody>
        </p:sp>
        <p:sp>
          <p:nvSpPr>
            <p:cNvPr id="5" name="TextBox 4"/>
            <p:cNvSpPr txBox="1"/>
            <p:nvPr/>
          </p:nvSpPr>
          <p:spPr>
            <a:xfrm>
              <a:off x="2967239" y="5332576"/>
              <a:ext cx="256932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Spaniel Head = 16</a:t>
              </a:r>
            </a:p>
            <a:p>
              <a:pPr marL="285750" indent="-285750">
                <a:buFont typeface="Arial" panose="020B0604020202020204" pitchFamily="34" charset="0"/>
                <a:buChar char="•"/>
              </a:pPr>
              <a:r>
                <a:rPr lang="en-US" dirty="0"/>
                <a:t>Spaniel Body = 32</a:t>
              </a:r>
            </a:p>
            <a:p>
              <a:pPr marL="285750" indent="-285750">
                <a:buFont typeface="Arial" panose="020B0604020202020204" pitchFamily="34" charset="0"/>
                <a:buChar char="•"/>
              </a:pPr>
              <a:r>
                <a:rPr lang="en-US" dirty="0"/>
                <a:t>Shepherd Head = 64</a:t>
              </a:r>
            </a:p>
            <a:p>
              <a:pPr marL="285750" indent="-285750">
                <a:buFont typeface="Arial" panose="020B0604020202020204" pitchFamily="34" charset="0"/>
                <a:buChar char="•"/>
              </a:pPr>
              <a:r>
                <a:rPr lang="en-US" dirty="0"/>
                <a:t>Shepherd Body = 128</a:t>
              </a:r>
            </a:p>
          </p:txBody>
        </p:sp>
      </p:grpSp>
      <p:sp>
        <p:nvSpPr>
          <p:cNvPr id="7" name="Line Callout 1 6"/>
          <p:cNvSpPr/>
          <p:nvPr/>
        </p:nvSpPr>
        <p:spPr>
          <a:xfrm>
            <a:off x="5993840" y="1410569"/>
            <a:ext cx="2521510" cy="1066554"/>
          </a:xfrm>
          <a:prstGeom prst="borderCallout1">
            <a:avLst>
              <a:gd name="adj1" fmla="val 26648"/>
              <a:gd name="adj2" fmla="val -4815"/>
              <a:gd name="adj3" fmla="val 65006"/>
              <a:gd name="adj4" fmla="val -144867"/>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Creates 9 tiles but does not assign them to a position yet.</a:t>
            </a:r>
          </a:p>
        </p:txBody>
      </p:sp>
      <p:sp>
        <p:nvSpPr>
          <p:cNvPr id="8" name="Line Callout 1 7"/>
          <p:cNvSpPr/>
          <p:nvPr/>
        </p:nvSpPr>
        <p:spPr>
          <a:xfrm>
            <a:off x="3695021" y="1855248"/>
            <a:ext cx="1261539" cy="420207"/>
          </a:xfrm>
          <a:prstGeom prst="borderCallout1">
            <a:avLst>
              <a:gd name="adj1" fmla="val 49019"/>
              <a:gd name="adj2" fmla="val -3460"/>
              <a:gd name="adj3" fmla="val 137654"/>
              <a:gd name="adj4" fmla="val -30020"/>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Tile Id</a:t>
            </a:r>
          </a:p>
        </p:txBody>
      </p:sp>
      <p:sp>
        <p:nvSpPr>
          <p:cNvPr id="9" name="Line Callout 1 8"/>
          <p:cNvSpPr/>
          <p:nvPr/>
        </p:nvSpPr>
        <p:spPr>
          <a:xfrm>
            <a:off x="5291465" y="3232286"/>
            <a:ext cx="3467974" cy="671763"/>
          </a:xfrm>
          <a:prstGeom prst="borderCallout1">
            <a:avLst>
              <a:gd name="adj1" fmla="val 26648"/>
              <a:gd name="adj2" fmla="val -4815"/>
              <a:gd name="adj3" fmla="val -83960"/>
              <a:gd name="adj4" fmla="val -45577"/>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Half image value at NORTH binding site per initial arbitrary state</a:t>
            </a:r>
          </a:p>
        </p:txBody>
      </p:sp>
      <p:sp>
        <p:nvSpPr>
          <p:cNvPr id="10" name="Line Callout 1 9"/>
          <p:cNvSpPr/>
          <p:nvPr/>
        </p:nvSpPr>
        <p:spPr>
          <a:xfrm>
            <a:off x="5291465" y="4017119"/>
            <a:ext cx="3467974" cy="671763"/>
          </a:xfrm>
          <a:prstGeom prst="borderCallout1">
            <a:avLst>
              <a:gd name="adj1" fmla="val 26648"/>
              <a:gd name="adj2" fmla="val -4815"/>
              <a:gd name="adj3" fmla="val -204814"/>
              <a:gd name="adj4" fmla="val -33995"/>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Half image value at EAST binding site per initial arbitrary state</a:t>
            </a:r>
          </a:p>
        </p:txBody>
      </p:sp>
      <p:sp>
        <p:nvSpPr>
          <p:cNvPr id="11" name="Line Callout 1 10"/>
          <p:cNvSpPr/>
          <p:nvPr/>
        </p:nvSpPr>
        <p:spPr>
          <a:xfrm>
            <a:off x="5291465" y="4801952"/>
            <a:ext cx="3467974" cy="671763"/>
          </a:xfrm>
          <a:prstGeom prst="borderCallout1">
            <a:avLst>
              <a:gd name="adj1" fmla="val 26648"/>
              <a:gd name="adj2" fmla="val -4815"/>
              <a:gd name="adj3" fmla="val -319307"/>
              <a:gd name="adj4" fmla="val -25124"/>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Half image value at SOUTH binding site per initial arbitrary state</a:t>
            </a:r>
          </a:p>
        </p:txBody>
      </p:sp>
      <p:sp>
        <p:nvSpPr>
          <p:cNvPr id="12" name="Line Callout 1 11"/>
          <p:cNvSpPr/>
          <p:nvPr/>
        </p:nvSpPr>
        <p:spPr>
          <a:xfrm>
            <a:off x="5291465" y="5637544"/>
            <a:ext cx="3467974" cy="671763"/>
          </a:xfrm>
          <a:prstGeom prst="borderCallout1">
            <a:avLst>
              <a:gd name="adj1" fmla="val 26648"/>
              <a:gd name="adj2" fmla="val -4815"/>
              <a:gd name="adj3" fmla="val -440160"/>
              <a:gd name="adj4" fmla="val -16253"/>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Half image value at WEST binding site per initial arbitrary state</a:t>
            </a:r>
          </a:p>
        </p:txBody>
      </p:sp>
      <p:sp>
        <p:nvSpPr>
          <p:cNvPr id="13" name="Slide Number Placeholder 12"/>
          <p:cNvSpPr>
            <a:spLocks noGrp="1"/>
          </p:cNvSpPr>
          <p:nvPr>
            <p:ph type="sldNum" sz="quarter" idx="12"/>
          </p:nvPr>
        </p:nvSpPr>
        <p:spPr/>
        <p:txBody>
          <a:bodyPr/>
          <a:lstStyle/>
          <a:p>
            <a:fld id="{650AD656-6FF9-465D-B7B0-1CD0DD39CD23}" type="slidenum">
              <a:rPr lang="en-US" smtClean="0"/>
              <a:t>32</a:t>
            </a:fld>
            <a:endParaRPr lang="en-US" dirty="0"/>
          </a:p>
        </p:txBody>
      </p:sp>
    </p:spTree>
    <p:extLst>
      <p:ext uri="{BB962C8B-B14F-4D97-AF65-F5344CB8AC3E}">
        <p14:creationId xmlns:p14="http://schemas.microsoft.com/office/powerpoint/2010/main" val="2365177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0"/>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Print() method</a:t>
            </a:r>
          </a:p>
        </p:txBody>
      </p:sp>
      <p:pic>
        <p:nvPicPr>
          <p:cNvPr id="3" name="Picture 2"/>
          <p:cNvPicPr>
            <a:picLocks noChangeAspect="1"/>
          </p:cNvPicPr>
          <p:nvPr/>
        </p:nvPicPr>
        <p:blipFill>
          <a:blip r:embed="rId2"/>
          <a:stretch>
            <a:fillRect/>
          </a:stretch>
        </p:blipFill>
        <p:spPr>
          <a:xfrm>
            <a:off x="1046530" y="2083638"/>
            <a:ext cx="7050939" cy="2693459"/>
          </a:xfrm>
          <a:prstGeom prst="rect">
            <a:avLst/>
          </a:prstGeom>
        </p:spPr>
      </p:pic>
      <p:sp>
        <p:nvSpPr>
          <p:cNvPr id="4" name="Line Callout 1 3"/>
          <p:cNvSpPr/>
          <p:nvPr/>
        </p:nvSpPr>
        <p:spPr>
          <a:xfrm>
            <a:off x="4506871" y="1949252"/>
            <a:ext cx="2688687" cy="511937"/>
          </a:xfrm>
          <a:prstGeom prst="borderCallout1">
            <a:avLst>
              <a:gd name="adj1" fmla="val 49019"/>
              <a:gd name="adj2" fmla="val -3460"/>
              <a:gd name="adj3" fmla="val 127638"/>
              <a:gd name="adj4" fmla="val -14764"/>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Shortcut for </a:t>
            </a:r>
            <a:r>
              <a:rPr lang="en-US" dirty="0" err="1"/>
              <a:t>“i</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 + 3</a:t>
            </a:r>
            <a:r>
              <a:rPr lang="en-US" dirty="0"/>
              <a:t>”</a:t>
            </a:r>
          </a:p>
        </p:txBody>
      </p:sp>
      <p:sp>
        <p:nvSpPr>
          <p:cNvPr id="5" name="Line Callout 1 4"/>
          <p:cNvSpPr/>
          <p:nvPr/>
        </p:nvSpPr>
        <p:spPr>
          <a:xfrm>
            <a:off x="5633491" y="4015910"/>
            <a:ext cx="2688687" cy="511937"/>
          </a:xfrm>
          <a:prstGeom prst="borderCallout1">
            <a:avLst>
              <a:gd name="adj1" fmla="val 49019"/>
              <a:gd name="adj2" fmla="val -3460"/>
              <a:gd name="adj3" fmla="val -154475"/>
              <a:gd name="adj4" fmla="val -22074"/>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Escape character for a TAB</a:t>
            </a:r>
          </a:p>
        </p:txBody>
      </p:sp>
      <p:sp>
        <p:nvSpPr>
          <p:cNvPr id="6" name="Line Callout 1 5"/>
          <p:cNvSpPr/>
          <p:nvPr/>
        </p:nvSpPr>
        <p:spPr>
          <a:xfrm>
            <a:off x="1376261" y="5031436"/>
            <a:ext cx="2688687" cy="511937"/>
          </a:xfrm>
          <a:prstGeom prst="borderCallout1">
            <a:avLst>
              <a:gd name="adj1" fmla="val -24431"/>
              <a:gd name="adj2" fmla="val 67101"/>
              <a:gd name="adj3" fmla="val -349784"/>
              <a:gd name="adj4" fmla="val 99024"/>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Shorthand for a replacement parameter</a:t>
            </a:r>
          </a:p>
        </p:txBody>
      </p:sp>
      <p:pic>
        <p:nvPicPr>
          <p:cNvPr id="7" name="Picture 6"/>
          <p:cNvPicPr>
            <a:picLocks noChangeAspect="1"/>
          </p:cNvPicPr>
          <p:nvPr/>
        </p:nvPicPr>
        <p:blipFill>
          <a:blip r:embed="rId3"/>
          <a:stretch>
            <a:fillRect/>
          </a:stretch>
        </p:blipFill>
        <p:spPr>
          <a:xfrm>
            <a:off x="4976046" y="5287404"/>
            <a:ext cx="3121423" cy="1109568"/>
          </a:xfrm>
          <a:prstGeom prst="rect">
            <a:avLst/>
          </a:prstGeom>
        </p:spPr>
      </p:pic>
      <p:sp>
        <p:nvSpPr>
          <p:cNvPr id="8" name="Rectangle 7"/>
          <p:cNvSpPr/>
          <p:nvPr/>
        </p:nvSpPr>
        <p:spPr>
          <a:xfrm>
            <a:off x="3520868" y="3196127"/>
            <a:ext cx="350378" cy="3418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168781" y="3196127"/>
            <a:ext cx="941461" cy="3418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p:cNvSpPr>
            <a:spLocks noGrp="1"/>
          </p:cNvSpPr>
          <p:nvPr>
            <p:ph type="sldNum" sz="quarter" idx="12"/>
          </p:nvPr>
        </p:nvSpPr>
        <p:spPr/>
        <p:txBody>
          <a:bodyPr/>
          <a:lstStyle/>
          <a:p>
            <a:fld id="{650AD656-6FF9-465D-B7B0-1CD0DD39CD23}" type="slidenum">
              <a:rPr lang="en-US" smtClean="0"/>
              <a:t>33</a:t>
            </a:fld>
            <a:endParaRPr lang="en-US" dirty="0"/>
          </a:p>
        </p:txBody>
      </p:sp>
    </p:spTree>
    <p:extLst>
      <p:ext uri="{BB962C8B-B14F-4D97-AF65-F5344CB8AC3E}">
        <p14:creationId xmlns:p14="http://schemas.microsoft.com/office/powerpoint/2010/main" val="1799388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5"/>
                                        </p:tgtEl>
                                        <p:attrNameLst>
                                          <p:attrName>style.visibility</p:attrName>
                                        </p:attrNameLst>
                                      </p:cBhvr>
                                      <p:to>
                                        <p:strVal val="hidden"/>
                                      </p:to>
                                    </p:set>
                                  </p:childTnLst>
                                </p:cTn>
                              </p:par>
                              <p:par>
                                <p:cTn id="18" presetID="1"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6"/>
                                        </p:tgtEl>
                                        <p:attrNameLst>
                                          <p:attrName>style.visibility</p:attrName>
                                        </p:attrNameLst>
                                      </p:cBhvr>
                                      <p:to>
                                        <p:strVal val="hidden"/>
                                      </p:to>
                                    </p:set>
                                  </p:childTnLst>
                                </p:cTn>
                              </p:par>
                              <p:par>
                                <p:cTn id="24" presetID="1"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8" grpId="0" animBg="1"/>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IsMatch</a:t>
            </a:r>
            <a:r>
              <a:rPr lang="en-US" dirty="0"/>
              <a:t>() method</a:t>
            </a:r>
          </a:p>
        </p:txBody>
      </p:sp>
      <p:grpSp>
        <p:nvGrpSpPr>
          <p:cNvPr id="11" name="Group 10"/>
          <p:cNvGrpSpPr/>
          <p:nvPr/>
        </p:nvGrpSpPr>
        <p:grpSpPr>
          <a:xfrm>
            <a:off x="1112107" y="1804086"/>
            <a:ext cx="1828800" cy="1828800"/>
            <a:chOff x="1112107" y="1804086"/>
            <a:chExt cx="1828800" cy="1828800"/>
          </a:xfrm>
        </p:grpSpPr>
        <p:sp>
          <p:nvSpPr>
            <p:cNvPr id="4" name="Rectangle 3"/>
            <p:cNvSpPr/>
            <p:nvPr/>
          </p:nvSpPr>
          <p:spPr>
            <a:xfrm>
              <a:off x="1112107" y="1804086"/>
              <a:ext cx="1828800" cy="1828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898819" y="1804086"/>
              <a:ext cx="255373" cy="369332"/>
            </a:xfrm>
            <a:prstGeom prst="rect">
              <a:avLst/>
            </a:prstGeom>
            <a:noFill/>
          </p:spPr>
          <p:txBody>
            <a:bodyPr wrap="square" rtlCol="0">
              <a:spAutoFit/>
            </a:bodyPr>
            <a:lstStyle/>
            <a:p>
              <a:pPr algn="ctr"/>
              <a:r>
                <a:rPr lang="en-US" b="1" dirty="0"/>
                <a:t>0</a:t>
              </a:r>
            </a:p>
          </p:txBody>
        </p:sp>
        <p:sp>
          <p:nvSpPr>
            <p:cNvPr id="6" name="TextBox 5"/>
            <p:cNvSpPr txBox="1"/>
            <p:nvPr/>
          </p:nvSpPr>
          <p:spPr>
            <a:xfrm>
              <a:off x="1898819" y="3263554"/>
              <a:ext cx="255373" cy="369332"/>
            </a:xfrm>
            <a:prstGeom prst="rect">
              <a:avLst/>
            </a:prstGeom>
            <a:noFill/>
          </p:spPr>
          <p:txBody>
            <a:bodyPr wrap="square" rtlCol="0">
              <a:spAutoFit/>
            </a:bodyPr>
            <a:lstStyle/>
            <a:p>
              <a:pPr algn="ctr"/>
              <a:r>
                <a:rPr lang="en-US" b="1" dirty="0"/>
                <a:t>2</a:t>
              </a:r>
            </a:p>
          </p:txBody>
        </p:sp>
        <p:sp>
          <p:nvSpPr>
            <p:cNvPr id="7" name="TextBox 6"/>
            <p:cNvSpPr txBox="1"/>
            <p:nvPr/>
          </p:nvSpPr>
          <p:spPr>
            <a:xfrm>
              <a:off x="2652582" y="2537939"/>
              <a:ext cx="255373" cy="369332"/>
            </a:xfrm>
            <a:prstGeom prst="rect">
              <a:avLst/>
            </a:prstGeom>
            <a:noFill/>
          </p:spPr>
          <p:txBody>
            <a:bodyPr wrap="square" rtlCol="0">
              <a:spAutoFit/>
            </a:bodyPr>
            <a:lstStyle/>
            <a:p>
              <a:pPr algn="ctr"/>
              <a:r>
                <a:rPr lang="en-US" b="1" dirty="0"/>
                <a:t>1</a:t>
              </a:r>
            </a:p>
          </p:txBody>
        </p:sp>
        <p:sp>
          <p:nvSpPr>
            <p:cNvPr id="8" name="TextBox 7"/>
            <p:cNvSpPr txBox="1"/>
            <p:nvPr/>
          </p:nvSpPr>
          <p:spPr>
            <a:xfrm>
              <a:off x="1145059" y="2537939"/>
              <a:ext cx="255373" cy="369332"/>
            </a:xfrm>
            <a:prstGeom prst="rect">
              <a:avLst/>
            </a:prstGeom>
            <a:noFill/>
          </p:spPr>
          <p:txBody>
            <a:bodyPr wrap="square" rtlCol="0">
              <a:spAutoFit/>
            </a:bodyPr>
            <a:lstStyle/>
            <a:p>
              <a:pPr algn="ctr"/>
              <a:r>
                <a:rPr lang="en-US" b="1" dirty="0"/>
                <a:t>3</a:t>
              </a:r>
            </a:p>
          </p:txBody>
        </p:sp>
        <p:sp>
          <p:nvSpPr>
            <p:cNvPr id="9" name="Oval 8"/>
            <p:cNvSpPr/>
            <p:nvPr/>
          </p:nvSpPr>
          <p:spPr>
            <a:xfrm>
              <a:off x="1683607" y="2375586"/>
              <a:ext cx="685800" cy="6858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855573" y="2487654"/>
              <a:ext cx="341868" cy="461665"/>
            </a:xfrm>
            <a:prstGeom prst="rect">
              <a:avLst/>
            </a:prstGeom>
            <a:noFill/>
            <a:ln>
              <a:noFill/>
            </a:ln>
          </p:spPr>
          <p:txBody>
            <a:bodyPr wrap="square" rtlCol="0">
              <a:spAutoFit/>
            </a:bodyPr>
            <a:lstStyle/>
            <a:p>
              <a:pPr algn="ctr"/>
              <a:r>
                <a:rPr lang="en-US" sz="2400" b="1" dirty="0">
                  <a:solidFill>
                    <a:schemeClr val="accent1"/>
                  </a:solidFill>
                </a:rPr>
                <a:t>B</a:t>
              </a:r>
            </a:p>
          </p:txBody>
        </p:sp>
      </p:grpSp>
      <p:grpSp>
        <p:nvGrpSpPr>
          <p:cNvPr id="12" name="Group 11"/>
          <p:cNvGrpSpPr/>
          <p:nvPr/>
        </p:nvGrpSpPr>
        <p:grpSpPr>
          <a:xfrm>
            <a:off x="1112105" y="4015945"/>
            <a:ext cx="1828800" cy="1828800"/>
            <a:chOff x="1112107" y="1804086"/>
            <a:chExt cx="1828800" cy="1828800"/>
          </a:xfrm>
        </p:grpSpPr>
        <p:sp>
          <p:nvSpPr>
            <p:cNvPr id="13" name="Rectangle 12"/>
            <p:cNvSpPr/>
            <p:nvPr/>
          </p:nvSpPr>
          <p:spPr>
            <a:xfrm>
              <a:off x="1112107" y="1804086"/>
              <a:ext cx="1828800" cy="1828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898819" y="1804086"/>
              <a:ext cx="255373" cy="369332"/>
            </a:xfrm>
            <a:prstGeom prst="rect">
              <a:avLst/>
            </a:prstGeom>
            <a:noFill/>
          </p:spPr>
          <p:txBody>
            <a:bodyPr wrap="square" rtlCol="0">
              <a:spAutoFit/>
            </a:bodyPr>
            <a:lstStyle/>
            <a:p>
              <a:pPr algn="ctr"/>
              <a:r>
                <a:rPr lang="en-US" b="1" dirty="0"/>
                <a:t>0</a:t>
              </a:r>
            </a:p>
          </p:txBody>
        </p:sp>
        <p:sp>
          <p:nvSpPr>
            <p:cNvPr id="15" name="TextBox 14"/>
            <p:cNvSpPr txBox="1"/>
            <p:nvPr/>
          </p:nvSpPr>
          <p:spPr>
            <a:xfrm>
              <a:off x="1898819" y="3263554"/>
              <a:ext cx="255373" cy="369332"/>
            </a:xfrm>
            <a:prstGeom prst="rect">
              <a:avLst/>
            </a:prstGeom>
            <a:noFill/>
          </p:spPr>
          <p:txBody>
            <a:bodyPr wrap="square" rtlCol="0">
              <a:spAutoFit/>
            </a:bodyPr>
            <a:lstStyle/>
            <a:p>
              <a:pPr algn="ctr"/>
              <a:r>
                <a:rPr lang="en-US" b="1" dirty="0"/>
                <a:t>2</a:t>
              </a:r>
            </a:p>
          </p:txBody>
        </p:sp>
        <p:sp>
          <p:nvSpPr>
            <p:cNvPr id="16" name="TextBox 15"/>
            <p:cNvSpPr txBox="1"/>
            <p:nvPr/>
          </p:nvSpPr>
          <p:spPr>
            <a:xfrm>
              <a:off x="2652582" y="2537939"/>
              <a:ext cx="255373" cy="369332"/>
            </a:xfrm>
            <a:prstGeom prst="rect">
              <a:avLst/>
            </a:prstGeom>
            <a:noFill/>
          </p:spPr>
          <p:txBody>
            <a:bodyPr wrap="square" rtlCol="0">
              <a:spAutoFit/>
            </a:bodyPr>
            <a:lstStyle/>
            <a:p>
              <a:pPr algn="ctr"/>
              <a:r>
                <a:rPr lang="en-US" b="1" dirty="0"/>
                <a:t>1</a:t>
              </a:r>
            </a:p>
          </p:txBody>
        </p:sp>
        <p:sp>
          <p:nvSpPr>
            <p:cNvPr id="17" name="TextBox 16"/>
            <p:cNvSpPr txBox="1"/>
            <p:nvPr/>
          </p:nvSpPr>
          <p:spPr>
            <a:xfrm>
              <a:off x="1145059" y="2537939"/>
              <a:ext cx="255373" cy="369332"/>
            </a:xfrm>
            <a:prstGeom prst="rect">
              <a:avLst/>
            </a:prstGeom>
            <a:noFill/>
          </p:spPr>
          <p:txBody>
            <a:bodyPr wrap="square" rtlCol="0">
              <a:spAutoFit/>
            </a:bodyPr>
            <a:lstStyle/>
            <a:p>
              <a:pPr algn="ctr"/>
              <a:r>
                <a:rPr lang="en-US" b="1" dirty="0"/>
                <a:t>3</a:t>
              </a:r>
            </a:p>
          </p:txBody>
        </p:sp>
        <p:sp>
          <p:nvSpPr>
            <p:cNvPr id="18" name="Oval 17"/>
            <p:cNvSpPr/>
            <p:nvPr/>
          </p:nvSpPr>
          <p:spPr>
            <a:xfrm>
              <a:off x="1683607" y="2375586"/>
              <a:ext cx="685800" cy="6858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855573" y="2487654"/>
              <a:ext cx="341868" cy="461665"/>
            </a:xfrm>
            <a:prstGeom prst="rect">
              <a:avLst/>
            </a:prstGeom>
            <a:noFill/>
            <a:ln>
              <a:noFill/>
            </a:ln>
          </p:spPr>
          <p:txBody>
            <a:bodyPr wrap="square" rtlCol="0">
              <a:spAutoFit/>
            </a:bodyPr>
            <a:lstStyle/>
            <a:p>
              <a:pPr algn="ctr"/>
              <a:r>
                <a:rPr lang="en-US" sz="2400" b="1" dirty="0">
                  <a:solidFill>
                    <a:schemeClr val="accent1"/>
                  </a:solidFill>
                </a:rPr>
                <a:t>A</a:t>
              </a:r>
            </a:p>
          </p:txBody>
        </p:sp>
      </p:grpSp>
      <p:sp>
        <p:nvSpPr>
          <p:cNvPr id="21" name="Line Callout 1 20"/>
          <p:cNvSpPr/>
          <p:nvPr/>
        </p:nvSpPr>
        <p:spPr>
          <a:xfrm>
            <a:off x="3684369" y="3899244"/>
            <a:ext cx="1703177" cy="1090136"/>
          </a:xfrm>
          <a:prstGeom prst="borderCallout1">
            <a:avLst>
              <a:gd name="adj1" fmla="val 49019"/>
              <a:gd name="adj2" fmla="val -3460"/>
              <a:gd name="adj3" fmla="val 87396"/>
              <a:gd name="adj4" fmla="val -84048"/>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Tile A is the one you are trying to place.</a:t>
            </a:r>
          </a:p>
        </p:txBody>
      </p:sp>
      <p:sp>
        <p:nvSpPr>
          <p:cNvPr id="22" name="Line Callout 1 21"/>
          <p:cNvSpPr/>
          <p:nvPr/>
        </p:nvSpPr>
        <p:spPr>
          <a:xfrm>
            <a:off x="3684369" y="1628350"/>
            <a:ext cx="1703177" cy="1090136"/>
          </a:xfrm>
          <a:prstGeom prst="borderCallout1">
            <a:avLst>
              <a:gd name="adj1" fmla="val 49019"/>
              <a:gd name="adj2" fmla="val -3460"/>
              <a:gd name="adj3" fmla="val 87396"/>
              <a:gd name="adj4" fmla="val -84048"/>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Tile B is already placed on the board.</a:t>
            </a:r>
          </a:p>
        </p:txBody>
      </p:sp>
      <p:sp>
        <p:nvSpPr>
          <p:cNvPr id="25" name="Line Callout 1 24"/>
          <p:cNvSpPr/>
          <p:nvPr/>
        </p:nvSpPr>
        <p:spPr>
          <a:xfrm>
            <a:off x="3727619" y="2891199"/>
            <a:ext cx="3958284" cy="802285"/>
          </a:xfrm>
          <a:prstGeom prst="borderCallout1">
            <a:avLst>
              <a:gd name="adj1" fmla="val 49019"/>
              <a:gd name="adj2" fmla="val -3460"/>
              <a:gd name="adj3" fmla="val 67011"/>
              <a:gd name="adj4" fmla="val -38937"/>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NOTE:  These are the binding site numbers, </a:t>
            </a:r>
            <a:r>
              <a:rPr lang="en-US" u="sng" dirty="0"/>
              <a:t>not</a:t>
            </a:r>
            <a:r>
              <a:rPr lang="en-US" dirty="0"/>
              <a:t> the half image power of 2 values stored at those binding sites.</a:t>
            </a:r>
          </a:p>
        </p:txBody>
      </p:sp>
      <p:sp>
        <p:nvSpPr>
          <p:cNvPr id="3" name="Slide Number Placeholder 2"/>
          <p:cNvSpPr>
            <a:spLocks noGrp="1"/>
          </p:cNvSpPr>
          <p:nvPr>
            <p:ph type="sldNum" sz="quarter" idx="12"/>
          </p:nvPr>
        </p:nvSpPr>
        <p:spPr/>
        <p:txBody>
          <a:bodyPr/>
          <a:lstStyle/>
          <a:p>
            <a:fld id="{650AD656-6FF9-465D-B7B0-1CD0DD39CD23}" type="slidenum">
              <a:rPr lang="en-US" smtClean="0"/>
              <a:t>34</a:t>
            </a:fld>
            <a:endParaRPr lang="en-US" dirty="0"/>
          </a:p>
        </p:txBody>
      </p:sp>
    </p:spTree>
    <p:extLst>
      <p:ext uri="{BB962C8B-B14F-4D97-AF65-F5344CB8AC3E}">
        <p14:creationId xmlns:p14="http://schemas.microsoft.com/office/powerpoint/2010/main" val="3093214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22"/>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1"/>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2" grpId="0" animBg="1"/>
      <p:bldP spid="22" grpId="1" animBg="1"/>
      <p:bldP spid="2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IsMatch</a:t>
            </a:r>
            <a:r>
              <a:rPr lang="en-US" dirty="0"/>
              <a:t>() method</a:t>
            </a:r>
          </a:p>
        </p:txBody>
      </p:sp>
      <p:grpSp>
        <p:nvGrpSpPr>
          <p:cNvPr id="11" name="Group 10"/>
          <p:cNvGrpSpPr/>
          <p:nvPr/>
        </p:nvGrpSpPr>
        <p:grpSpPr>
          <a:xfrm>
            <a:off x="1110875" y="1804086"/>
            <a:ext cx="1830032" cy="1828800"/>
            <a:chOff x="1110875" y="1804086"/>
            <a:chExt cx="1830032" cy="1828800"/>
          </a:xfrm>
        </p:grpSpPr>
        <p:sp>
          <p:nvSpPr>
            <p:cNvPr id="4" name="Rectangle 3"/>
            <p:cNvSpPr/>
            <p:nvPr/>
          </p:nvSpPr>
          <p:spPr>
            <a:xfrm>
              <a:off x="1112107" y="1804086"/>
              <a:ext cx="1828800" cy="1828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898821" y="1804086"/>
              <a:ext cx="255373" cy="369332"/>
            </a:xfrm>
            <a:prstGeom prst="rect">
              <a:avLst/>
            </a:prstGeom>
            <a:noFill/>
          </p:spPr>
          <p:txBody>
            <a:bodyPr wrap="square" rtlCol="0">
              <a:spAutoFit/>
            </a:bodyPr>
            <a:lstStyle/>
            <a:p>
              <a:pPr algn="ctr"/>
              <a:r>
                <a:rPr lang="en-US" b="1" dirty="0"/>
                <a:t>2</a:t>
              </a:r>
            </a:p>
          </p:txBody>
        </p:sp>
        <p:sp>
          <p:nvSpPr>
            <p:cNvPr id="6" name="TextBox 5"/>
            <p:cNvSpPr txBox="1"/>
            <p:nvPr/>
          </p:nvSpPr>
          <p:spPr>
            <a:xfrm>
              <a:off x="1791214" y="3263554"/>
              <a:ext cx="470586" cy="369332"/>
            </a:xfrm>
            <a:prstGeom prst="rect">
              <a:avLst/>
            </a:prstGeom>
            <a:noFill/>
          </p:spPr>
          <p:txBody>
            <a:bodyPr wrap="square" rtlCol="0">
              <a:spAutoFit/>
            </a:bodyPr>
            <a:lstStyle/>
            <a:p>
              <a:pPr algn="ctr"/>
              <a:r>
                <a:rPr lang="en-US" b="1" dirty="0"/>
                <a:t>8</a:t>
              </a:r>
            </a:p>
          </p:txBody>
        </p:sp>
        <p:sp>
          <p:nvSpPr>
            <p:cNvPr id="7" name="TextBox 6"/>
            <p:cNvSpPr txBox="1"/>
            <p:nvPr/>
          </p:nvSpPr>
          <p:spPr>
            <a:xfrm>
              <a:off x="2461190" y="2537939"/>
              <a:ext cx="446766" cy="369332"/>
            </a:xfrm>
            <a:prstGeom prst="rect">
              <a:avLst/>
            </a:prstGeom>
            <a:noFill/>
          </p:spPr>
          <p:txBody>
            <a:bodyPr wrap="square" rtlCol="0">
              <a:spAutoFit/>
            </a:bodyPr>
            <a:lstStyle/>
            <a:p>
              <a:pPr algn="ctr"/>
              <a:r>
                <a:rPr lang="en-US" b="1" dirty="0"/>
                <a:t>32</a:t>
              </a:r>
            </a:p>
          </p:txBody>
        </p:sp>
        <p:sp>
          <p:nvSpPr>
            <p:cNvPr id="8" name="TextBox 7"/>
            <p:cNvSpPr txBox="1"/>
            <p:nvPr/>
          </p:nvSpPr>
          <p:spPr>
            <a:xfrm>
              <a:off x="1110875" y="2537939"/>
              <a:ext cx="538546" cy="369332"/>
            </a:xfrm>
            <a:prstGeom prst="rect">
              <a:avLst/>
            </a:prstGeom>
            <a:noFill/>
          </p:spPr>
          <p:txBody>
            <a:bodyPr wrap="square" rtlCol="0">
              <a:spAutoFit/>
            </a:bodyPr>
            <a:lstStyle/>
            <a:p>
              <a:pPr algn="ctr"/>
              <a:r>
                <a:rPr lang="en-US" b="1" dirty="0"/>
                <a:t>128</a:t>
              </a:r>
            </a:p>
          </p:txBody>
        </p:sp>
        <p:sp>
          <p:nvSpPr>
            <p:cNvPr id="9" name="Oval 8"/>
            <p:cNvSpPr/>
            <p:nvPr/>
          </p:nvSpPr>
          <p:spPr>
            <a:xfrm>
              <a:off x="1683607" y="2375586"/>
              <a:ext cx="685800" cy="6858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855573" y="2487654"/>
              <a:ext cx="341868" cy="461665"/>
            </a:xfrm>
            <a:prstGeom prst="rect">
              <a:avLst/>
            </a:prstGeom>
            <a:noFill/>
            <a:ln>
              <a:noFill/>
            </a:ln>
          </p:spPr>
          <p:txBody>
            <a:bodyPr wrap="square" rtlCol="0">
              <a:spAutoFit/>
            </a:bodyPr>
            <a:lstStyle/>
            <a:p>
              <a:pPr algn="ctr"/>
              <a:r>
                <a:rPr lang="en-US" sz="2400" b="1" dirty="0">
                  <a:solidFill>
                    <a:schemeClr val="accent1"/>
                  </a:solidFill>
                </a:rPr>
                <a:t>B</a:t>
              </a:r>
            </a:p>
          </p:txBody>
        </p:sp>
      </p:grpSp>
      <p:grpSp>
        <p:nvGrpSpPr>
          <p:cNvPr id="12" name="Group 11"/>
          <p:cNvGrpSpPr/>
          <p:nvPr/>
        </p:nvGrpSpPr>
        <p:grpSpPr>
          <a:xfrm>
            <a:off x="1112105" y="4015945"/>
            <a:ext cx="1828800" cy="1828800"/>
            <a:chOff x="1112107" y="1804086"/>
            <a:chExt cx="1828800" cy="1828800"/>
          </a:xfrm>
        </p:grpSpPr>
        <p:sp>
          <p:nvSpPr>
            <p:cNvPr id="13" name="Rectangle 12"/>
            <p:cNvSpPr/>
            <p:nvPr/>
          </p:nvSpPr>
          <p:spPr>
            <a:xfrm>
              <a:off x="1112107" y="1804086"/>
              <a:ext cx="1828800" cy="1828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791213" y="1804086"/>
              <a:ext cx="470588" cy="369332"/>
            </a:xfrm>
            <a:prstGeom prst="rect">
              <a:avLst/>
            </a:prstGeom>
            <a:noFill/>
          </p:spPr>
          <p:txBody>
            <a:bodyPr wrap="square" rtlCol="0">
              <a:spAutoFit/>
            </a:bodyPr>
            <a:lstStyle/>
            <a:p>
              <a:pPr algn="ctr"/>
              <a:r>
                <a:rPr lang="en-US" b="1" dirty="0"/>
                <a:t>64</a:t>
              </a:r>
            </a:p>
          </p:txBody>
        </p:sp>
        <p:sp>
          <p:nvSpPr>
            <p:cNvPr id="15" name="TextBox 14"/>
            <p:cNvSpPr txBox="1"/>
            <p:nvPr/>
          </p:nvSpPr>
          <p:spPr>
            <a:xfrm>
              <a:off x="1898821" y="3263554"/>
              <a:ext cx="255373" cy="369332"/>
            </a:xfrm>
            <a:prstGeom prst="rect">
              <a:avLst/>
            </a:prstGeom>
            <a:noFill/>
          </p:spPr>
          <p:txBody>
            <a:bodyPr wrap="square" rtlCol="0">
              <a:spAutoFit/>
            </a:bodyPr>
            <a:lstStyle/>
            <a:p>
              <a:pPr algn="ctr"/>
              <a:r>
                <a:rPr lang="en-US" b="1" dirty="0"/>
                <a:t>1</a:t>
              </a:r>
            </a:p>
          </p:txBody>
        </p:sp>
        <p:sp>
          <p:nvSpPr>
            <p:cNvPr id="16" name="TextBox 15"/>
            <p:cNvSpPr txBox="1"/>
            <p:nvPr/>
          </p:nvSpPr>
          <p:spPr>
            <a:xfrm>
              <a:off x="2652582" y="2537939"/>
              <a:ext cx="255373" cy="369332"/>
            </a:xfrm>
            <a:prstGeom prst="rect">
              <a:avLst/>
            </a:prstGeom>
            <a:noFill/>
          </p:spPr>
          <p:txBody>
            <a:bodyPr wrap="square" rtlCol="0">
              <a:spAutoFit/>
            </a:bodyPr>
            <a:lstStyle/>
            <a:p>
              <a:pPr algn="ctr"/>
              <a:r>
                <a:rPr lang="en-US" b="1" dirty="0"/>
                <a:t>4</a:t>
              </a:r>
            </a:p>
          </p:txBody>
        </p:sp>
        <p:sp>
          <p:nvSpPr>
            <p:cNvPr id="17" name="TextBox 16"/>
            <p:cNvSpPr txBox="1"/>
            <p:nvPr/>
          </p:nvSpPr>
          <p:spPr>
            <a:xfrm>
              <a:off x="1145059" y="2537939"/>
              <a:ext cx="444461" cy="369332"/>
            </a:xfrm>
            <a:prstGeom prst="rect">
              <a:avLst/>
            </a:prstGeom>
            <a:noFill/>
          </p:spPr>
          <p:txBody>
            <a:bodyPr wrap="square" rtlCol="0">
              <a:spAutoFit/>
            </a:bodyPr>
            <a:lstStyle/>
            <a:p>
              <a:pPr algn="ctr"/>
              <a:r>
                <a:rPr lang="en-US" b="1" dirty="0"/>
                <a:t>16</a:t>
              </a:r>
            </a:p>
          </p:txBody>
        </p:sp>
        <p:sp>
          <p:nvSpPr>
            <p:cNvPr id="18" name="Oval 17"/>
            <p:cNvSpPr/>
            <p:nvPr/>
          </p:nvSpPr>
          <p:spPr>
            <a:xfrm>
              <a:off x="1683607" y="2375586"/>
              <a:ext cx="685800" cy="6858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855573" y="2487654"/>
              <a:ext cx="341868" cy="461665"/>
            </a:xfrm>
            <a:prstGeom prst="rect">
              <a:avLst/>
            </a:prstGeom>
            <a:noFill/>
            <a:ln>
              <a:noFill/>
            </a:ln>
          </p:spPr>
          <p:txBody>
            <a:bodyPr wrap="square" rtlCol="0">
              <a:spAutoFit/>
            </a:bodyPr>
            <a:lstStyle/>
            <a:p>
              <a:pPr algn="ctr"/>
              <a:r>
                <a:rPr lang="en-US" sz="2400" b="1" dirty="0">
                  <a:solidFill>
                    <a:schemeClr val="accent1"/>
                  </a:solidFill>
                </a:rPr>
                <a:t>A</a:t>
              </a:r>
            </a:p>
          </p:txBody>
        </p:sp>
      </p:grpSp>
      <p:sp>
        <p:nvSpPr>
          <p:cNvPr id="25" name="Line Callout 1 24"/>
          <p:cNvSpPr/>
          <p:nvPr/>
        </p:nvSpPr>
        <p:spPr>
          <a:xfrm>
            <a:off x="3727620" y="1581001"/>
            <a:ext cx="3068595" cy="1066626"/>
          </a:xfrm>
          <a:prstGeom prst="borderCallout1">
            <a:avLst>
              <a:gd name="adj1" fmla="val 49019"/>
              <a:gd name="adj2" fmla="val -3460"/>
              <a:gd name="adj3" fmla="val 108485"/>
              <a:gd name="adj4" fmla="val -28357"/>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These </a:t>
            </a:r>
            <a:r>
              <a:rPr lang="en-US" u="sng" dirty="0"/>
              <a:t>are</a:t>
            </a:r>
            <a:r>
              <a:rPr lang="en-US" dirty="0"/>
              <a:t> the half image power of 2 values stored in each binding site, for the current rotation of tiles A &amp; B</a:t>
            </a:r>
          </a:p>
        </p:txBody>
      </p:sp>
      <p:sp>
        <p:nvSpPr>
          <p:cNvPr id="23" name="Rectangle 22"/>
          <p:cNvSpPr/>
          <p:nvPr/>
        </p:nvSpPr>
        <p:spPr>
          <a:xfrm>
            <a:off x="1855571" y="3263554"/>
            <a:ext cx="341868" cy="112172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Line Callout 1 23"/>
          <p:cNvSpPr/>
          <p:nvPr/>
        </p:nvSpPr>
        <p:spPr>
          <a:xfrm>
            <a:off x="3727621" y="3061386"/>
            <a:ext cx="4356700" cy="1090136"/>
          </a:xfrm>
          <a:prstGeom prst="borderCallout1">
            <a:avLst>
              <a:gd name="adj1" fmla="val 49019"/>
              <a:gd name="adj2" fmla="val -3460"/>
              <a:gd name="adj3" fmla="val 69951"/>
              <a:gd name="adj4" fmla="val -37822"/>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Sum the NORTH binding (half image value) of Tile A and the SOUTH binding</a:t>
            </a:r>
          </a:p>
          <a:p>
            <a:pPr algn="ctr"/>
            <a:r>
              <a:rPr lang="en-US" dirty="0"/>
              <a:t>(half image value) of Tile B</a:t>
            </a:r>
          </a:p>
        </p:txBody>
      </p:sp>
      <p:sp>
        <p:nvSpPr>
          <p:cNvPr id="26" name="TextBox 25"/>
          <p:cNvSpPr txBox="1"/>
          <p:nvPr/>
        </p:nvSpPr>
        <p:spPr>
          <a:xfrm>
            <a:off x="3727619" y="4581435"/>
            <a:ext cx="4417042" cy="1754326"/>
          </a:xfrm>
          <a:prstGeom prst="rect">
            <a:avLst/>
          </a:prstGeom>
          <a:noFill/>
          <a:ln w="38100">
            <a:solidFill>
              <a:schemeClr val="tx1"/>
            </a:solidFill>
          </a:ln>
        </p:spPr>
        <p:txBody>
          <a:bodyPr wrap="square" rtlCol="0">
            <a:spAutoFit/>
          </a:bodyPr>
          <a:lstStyle/>
          <a:p>
            <a:pPr algn="ctr"/>
            <a:r>
              <a:rPr lang="en-US" dirty="0"/>
              <a:t>Checking the NORTH (0) binding site:</a:t>
            </a:r>
          </a:p>
          <a:p>
            <a:pPr algn="ctr"/>
            <a:r>
              <a:rPr lang="en-US" dirty="0"/>
              <a:t>Tile A North binding = 64</a:t>
            </a:r>
          </a:p>
          <a:p>
            <a:pPr algn="ctr"/>
            <a:r>
              <a:rPr lang="en-US" dirty="0"/>
              <a:t>Tile B South binding = 8</a:t>
            </a:r>
          </a:p>
          <a:p>
            <a:pPr algn="ctr"/>
            <a:r>
              <a:rPr lang="en-US" dirty="0"/>
              <a:t>Since the </a:t>
            </a:r>
            <a:r>
              <a:rPr lang="en-US" u="sng" dirty="0"/>
              <a:t>sum</a:t>
            </a:r>
            <a:r>
              <a:rPr lang="en-US" dirty="0"/>
              <a:t> (64 + 8 = 72) is </a:t>
            </a:r>
            <a:r>
              <a:rPr lang="en-US" b="1" dirty="0">
                <a:solidFill>
                  <a:srgbClr val="FF0000"/>
                </a:solidFill>
              </a:rPr>
              <a:t>not</a:t>
            </a:r>
            <a:r>
              <a:rPr lang="en-US" dirty="0"/>
              <a:t> one of the allowed values {3, 12, 48, or 192},</a:t>
            </a:r>
          </a:p>
          <a:p>
            <a:pPr algn="ctr"/>
            <a:r>
              <a:rPr lang="en-US" dirty="0"/>
              <a:t>Tile A </a:t>
            </a:r>
            <a:r>
              <a:rPr lang="en-US" b="1" dirty="0"/>
              <a:t>cannot</a:t>
            </a:r>
            <a:r>
              <a:rPr lang="en-US" dirty="0"/>
              <a:t> be placed in this position!</a:t>
            </a:r>
          </a:p>
        </p:txBody>
      </p:sp>
      <p:sp>
        <p:nvSpPr>
          <p:cNvPr id="3" name="Slide Number Placeholder 2"/>
          <p:cNvSpPr>
            <a:spLocks noGrp="1"/>
          </p:cNvSpPr>
          <p:nvPr>
            <p:ph type="sldNum" sz="quarter" idx="12"/>
          </p:nvPr>
        </p:nvSpPr>
        <p:spPr/>
        <p:txBody>
          <a:bodyPr/>
          <a:lstStyle/>
          <a:p>
            <a:fld id="{650AD656-6FF9-465D-B7B0-1CD0DD39CD23}" type="slidenum">
              <a:rPr lang="en-US" smtClean="0"/>
              <a:t>35</a:t>
            </a:fld>
            <a:endParaRPr lang="en-US" dirty="0"/>
          </a:p>
        </p:txBody>
      </p:sp>
    </p:spTree>
    <p:extLst>
      <p:ext uri="{BB962C8B-B14F-4D97-AF65-F5344CB8AC3E}">
        <p14:creationId xmlns:p14="http://schemas.microsoft.com/office/powerpoint/2010/main" val="2274933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IsMatch</a:t>
            </a:r>
            <a:r>
              <a:rPr lang="en-US" dirty="0"/>
              <a:t>() method</a:t>
            </a:r>
          </a:p>
        </p:txBody>
      </p:sp>
      <p:grpSp>
        <p:nvGrpSpPr>
          <p:cNvPr id="72" name="Group 71"/>
          <p:cNvGrpSpPr/>
          <p:nvPr/>
        </p:nvGrpSpPr>
        <p:grpSpPr>
          <a:xfrm>
            <a:off x="510031" y="1542511"/>
            <a:ext cx="4335162" cy="2161337"/>
            <a:chOff x="516924" y="1573427"/>
            <a:chExt cx="4335162" cy="2161337"/>
          </a:xfrm>
        </p:grpSpPr>
        <p:grpSp>
          <p:nvGrpSpPr>
            <p:cNvPr id="71" name="Group 70"/>
            <p:cNvGrpSpPr/>
            <p:nvPr/>
          </p:nvGrpSpPr>
          <p:grpSpPr>
            <a:xfrm>
              <a:off x="651672" y="1905964"/>
              <a:ext cx="4065666" cy="1828800"/>
              <a:chOff x="516924" y="1905964"/>
              <a:chExt cx="4065666" cy="1828800"/>
            </a:xfrm>
          </p:grpSpPr>
          <p:sp>
            <p:nvSpPr>
              <p:cNvPr id="20" name="Rectangle 19"/>
              <p:cNvSpPr/>
              <p:nvPr/>
            </p:nvSpPr>
            <p:spPr>
              <a:xfrm>
                <a:off x="1919895" y="2638413"/>
                <a:ext cx="1311308" cy="4616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2752558" y="1905964"/>
                <a:ext cx="1830032" cy="1828800"/>
                <a:chOff x="1110875" y="1804086"/>
                <a:chExt cx="1830032" cy="1828800"/>
              </a:xfrm>
            </p:grpSpPr>
            <p:sp>
              <p:nvSpPr>
                <p:cNvPr id="22" name="Rectangle 21"/>
                <p:cNvSpPr/>
                <p:nvPr/>
              </p:nvSpPr>
              <p:spPr>
                <a:xfrm>
                  <a:off x="1112107" y="1804086"/>
                  <a:ext cx="1828800" cy="1828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1898821" y="1804086"/>
                  <a:ext cx="255373" cy="369332"/>
                </a:xfrm>
                <a:prstGeom prst="rect">
                  <a:avLst/>
                </a:prstGeom>
                <a:noFill/>
              </p:spPr>
              <p:txBody>
                <a:bodyPr wrap="square" rtlCol="0">
                  <a:spAutoFit/>
                </a:bodyPr>
                <a:lstStyle/>
                <a:p>
                  <a:pPr algn="ctr"/>
                  <a:r>
                    <a:rPr lang="en-US" b="1" dirty="0"/>
                    <a:t>2</a:t>
                  </a:r>
                </a:p>
              </p:txBody>
            </p:sp>
            <p:sp>
              <p:nvSpPr>
                <p:cNvPr id="24" name="TextBox 23"/>
                <p:cNvSpPr txBox="1"/>
                <p:nvPr/>
              </p:nvSpPr>
              <p:spPr>
                <a:xfrm>
                  <a:off x="1791214" y="3263554"/>
                  <a:ext cx="470586" cy="369332"/>
                </a:xfrm>
                <a:prstGeom prst="rect">
                  <a:avLst/>
                </a:prstGeom>
                <a:noFill/>
              </p:spPr>
              <p:txBody>
                <a:bodyPr wrap="square" rtlCol="0">
                  <a:spAutoFit/>
                </a:bodyPr>
                <a:lstStyle/>
                <a:p>
                  <a:pPr algn="ctr"/>
                  <a:r>
                    <a:rPr lang="en-US" b="1" dirty="0"/>
                    <a:t>8</a:t>
                  </a:r>
                </a:p>
              </p:txBody>
            </p:sp>
            <p:sp>
              <p:nvSpPr>
                <p:cNvPr id="25" name="TextBox 24"/>
                <p:cNvSpPr txBox="1"/>
                <p:nvPr/>
              </p:nvSpPr>
              <p:spPr>
                <a:xfrm>
                  <a:off x="2461190" y="2537939"/>
                  <a:ext cx="446766" cy="369332"/>
                </a:xfrm>
                <a:prstGeom prst="rect">
                  <a:avLst/>
                </a:prstGeom>
                <a:noFill/>
              </p:spPr>
              <p:txBody>
                <a:bodyPr wrap="square" rtlCol="0">
                  <a:spAutoFit/>
                </a:bodyPr>
                <a:lstStyle/>
                <a:p>
                  <a:pPr algn="ctr"/>
                  <a:r>
                    <a:rPr lang="en-US" b="1" dirty="0"/>
                    <a:t>32</a:t>
                  </a:r>
                </a:p>
              </p:txBody>
            </p:sp>
            <p:sp>
              <p:nvSpPr>
                <p:cNvPr id="26" name="TextBox 25"/>
                <p:cNvSpPr txBox="1"/>
                <p:nvPr/>
              </p:nvSpPr>
              <p:spPr>
                <a:xfrm>
                  <a:off x="1110875" y="2537939"/>
                  <a:ext cx="538546" cy="369332"/>
                </a:xfrm>
                <a:prstGeom prst="rect">
                  <a:avLst/>
                </a:prstGeom>
                <a:noFill/>
              </p:spPr>
              <p:txBody>
                <a:bodyPr wrap="square" rtlCol="0">
                  <a:spAutoFit/>
                </a:bodyPr>
                <a:lstStyle/>
                <a:p>
                  <a:pPr algn="ctr"/>
                  <a:r>
                    <a:rPr lang="en-US" b="1" dirty="0"/>
                    <a:t>128</a:t>
                  </a:r>
                </a:p>
              </p:txBody>
            </p:sp>
            <p:sp>
              <p:nvSpPr>
                <p:cNvPr id="27" name="Oval 26"/>
                <p:cNvSpPr/>
                <p:nvPr/>
              </p:nvSpPr>
              <p:spPr>
                <a:xfrm>
                  <a:off x="1683607" y="2375586"/>
                  <a:ext cx="685800" cy="6858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1855573" y="2487654"/>
                  <a:ext cx="341868" cy="461665"/>
                </a:xfrm>
                <a:prstGeom prst="rect">
                  <a:avLst/>
                </a:prstGeom>
                <a:noFill/>
                <a:ln>
                  <a:noFill/>
                </a:ln>
              </p:spPr>
              <p:txBody>
                <a:bodyPr wrap="square" rtlCol="0">
                  <a:spAutoFit/>
                </a:bodyPr>
                <a:lstStyle/>
                <a:p>
                  <a:pPr algn="ctr"/>
                  <a:r>
                    <a:rPr lang="en-US" sz="2400" b="1" dirty="0">
                      <a:solidFill>
                        <a:schemeClr val="accent1"/>
                      </a:solidFill>
                    </a:rPr>
                    <a:t>B</a:t>
                  </a:r>
                </a:p>
              </p:txBody>
            </p:sp>
          </p:grpSp>
          <p:grpSp>
            <p:nvGrpSpPr>
              <p:cNvPr id="29" name="Group 28"/>
              <p:cNvGrpSpPr/>
              <p:nvPr/>
            </p:nvGrpSpPr>
            <p:grpSpPr>
              <a:xfrm>
                <a:off x="516924" y="1905964"/>
                <a:ext cx="1828800" cy="1828800"/>
                <a:chOff x="1112107" y="1804086"/>
                <a:chExt cx="1828800" cy="1828800"/>
              </a:xfrm>
            </p:grpSpPr>
            <p:sp>
              <p:nvSpPr>
                <p:cNvPr id="30" name="Rectangle 29"/>
                <p:cNvSpPr/>
                <p:nvPr/>
              </p:nvSpPr>
              <p:spPr>
                <a:xfrm>
                  <a:off x="1112107" y="1804086"/>
                  <a:ext cx="1828800" cy="1828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1791213" y="1804086"/>
                  <a:ext cx="470588" cy="369332"/>
                </a:xfrm>
                <a:prstGeom prst="rect">
                  <a:avLst/>
                </a:prstGeom>
                <a:noFill/>
              </p:spPr>
              <p:txBody>
                <a:bodyPr wrap="square" rtlCol="0">
                  <a:spAutoFit/>
                </a:bodyPr>
                <a:lstStyle/>
                <a:p>
                  <a:pPr algn="ctr"/>
                  <a:r>
                    <a:rPr lang="en-US" b="1" dirty="0"/>
                    <a:t>64</a:t>
                  </a:r>
                </a:p>
              </p:txBody>
            </p:sp>
            <p:sp>
              <p:nvSpPr>
                <p:cNvPr id="32" name="TextBox 31"/>
                <p:cNvSpPr txBox="1"/>
                <p:nvPr/>
              </p:nvSpPr>
              <p:spPr>
                <a:xfrm>
                  <a:off x="1898821" y="3263554"/>
                  <a:ext cx="255373" cy="369332"/>
                </a:xfrm>
                <a:prstGeom prst="rect">
                  <a:avLst/>
                </a:prstGeom>
                <a:noFill/>
              </p:spPr>
              <p:txBody>
                <a:bodyPr wrap="square" rtlCol="0">
                  <a:spAutoFit/>
                </a:bodyPr>
                <a:lstStyle/>
                <a:p>
                  <a:pPr algn="ctr"/>
                  <a:r>
                    <a:rPr lang="en-US" b="1" dirty="0"/>
                    <a:t>1</a:t>
                  </a:r>
                </a:p>
              </p:txBody>
            </p:sp>
            <p:sp>
              <p:nvSpPr>
                <p:cNvPr id="33" name="TextBox 32"/>
                <p:cNvSpPr txBox="1"/>
                <p:nvPr/>
              </p:nvSpPr>
              <p:spPr>
                <a:xfrm>
                  <a:off x="2652582" y="2537939"/>
                  <a:ext cx="255373" cy="369332"/>
                </a:xfrm>
                <a:prstGeom prst="rect">
                  <a:avLst/>
                </a:prstGeom>
                <a:noFill/>
              </p:spPr>
              <p:txBody>
                <a:bodyPr wrap="square" rtlCol="0">
                  <a:spAutoFit/>
                </a:bodyPr>
                <a:lstStyle/>
                <a:p>
                  <a:pPr algn="ctr"/>
                  <a:r>
                    <a:rPr lang="en-US" b="1" dirty="0"/>
                    <a:t>4</a:t>
                  </a:r>
                </a:p>
              </p:txBody>
            </p:sp>
            <p:sp>
              <p:nvSpPr>
                <p:cNvPr id="34" name="TextBox 33"/>
                <p:cNvSpPr txBox="1"/>
                <p:nvPr/>
              </p:nvSpPr>
              <p:spPr>
                <a:xfrm>
                  <a:off x="1145059" y="2537939"/>
                  <a:ext cx="444461" cy="369332"/>
                </a:xfrm>
                <a:prstGeom prst="rect">
                  <a:avLst/>
                </a:prstGeom>
                <a:noFill/>
              </p:spPr>
              <p:txBody>
                <a:bodyPr wrap="square" rtlCol="0">
                  <a:spAutoFit/>
                </a:bodyPr>
                <a:lstStyle/>
                <a:p>
                  <a:pPr algn="ctr"/>
                  <a:r>
                    <a:rPr lang="en-US" b="1" dirty="0"/>
                    <a:t>16</a:t>
                  </a:r>
                </a:p>
              </p:txBody>
            </p:sp>
            <p:sp>
              <p:nvSpPr>
                <p:cNvPr id="35" name="Oval 34"/>
                <p:cNvSpPr/>
                <p:nvPr/>
              </p:nvSpPr>
              <p:spPr>
                <a:xfrm>
                  <a:off x="1683607" y="2375586"/>
                  <a:ext cx="685800" cy="6858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1855573" y="2487654"/>
                  <a:ext cx="341868" cy="461665"/>
                </a:xfrm>
                <a:prstGeom prst="rect">
                  <a:avLst/>
                </a:prstGeom>
                <a:noFill/>
                <a:ln>
                  <a:noFill/>
                </a:ln>
              </p:spPr>
              <p:txBody>
                <a:bodyPr wrap="square" rtlCol="0">
                  <a:spAutoFit/>
                </a:bodyPr>
                <a:lstStyle/>
                <a:p>
                  <a:pPr algn="ctr"/>
                  <a:r>
                    <a:rPr lang="en-US" sz="2400" b="1" dirty="0">
                      <a:solidFill>
                        <a:schemeClr val="accent1"/>
                      </a:solidFill>
                    </a:rPr>
                    <a:t>A</a:t>
                  </a:r>
                </a:p>
              </p:txBody>
            </p:sp>
          </p:grpSp>
        </p:grpSp>
        <p:sp>
          <p:nvSpPr>
            <p:cNvPr id="3" name="TextBox 2"/>
            <p:cNvSpPr txBox="1"/>
            <p:nvPr/>
          </p:nvSpPr>
          <p:spPr>
            <a:xfrm>
              <a:off x="516924" y="1573427"/>
              <a:ext cx="4335162" cy="369332"/>
            </a:xfrm>
            <a:prstGeom prst="rect">
              <a:avLst/>
            </a:prstGeom>
            <a:noFill/>
          </p:spPr>
          <p:txBody>
            <a:bodyPr wrap="square" rtlCol="0">
              <a:spAutoFit/>
            </a:bodyPr>
            <a:lstStyle/>
            <a:p>
              <a:pPr algn="ctr"/>
              <a:r>
                <a:rPr lang="en-US" dirty="0"/>
                <a:t>Checking EAST site (1) sum = 132 : </a:t>
              </a:r>
              <a:r>
                <a:rPr lang="en-US" b="1" dirty="0">
                  <a:solidFill>
                    <a:srgbClr val="FF0000"/>
                  </a:solidFill>
                </a:rPr>
                <a:t>No Good!</a:t>
              </a:r>
            </a:p>
          </p:txBody>
        </p:sp>
      </p:grpSp>
      <p:grpSp>
        <p:nvGrpSpPr>
          <p:cNvPr id="76" name="Group 75"/>
          <p:cNvGrpSpPr/>
          <p:nvPr/>
        </p:nvGrpSpPr>
        <p:grpSpPr>
          <a:xfrm>
            <a:off x="658720" y="4150574"/>
            <a:ext cx="4037784" cy="2240180"/>
            <a:chOff x="503139" y="4181490"/>
            <a:chExt cx="4037784" cy="2240180"/>
          </a:xfrm>
        </p:grpSpPr>
        <p:grpSp>
          <p:nvGrpSpPr>
            <p:cNvPr id="74" name="Group 73"/>
            <p:cNvGrpSpPr/>
            <p:nvPr/>
          </p:nvGrpSpPr>
          <p:grpSpPr>
            <a:xfrm>
              <a:off x="503139" y="4592870"/>
              <a:ext cx="4037784" cy="1828800"/>
              <a:chOff x="544806" y="4592870"/>
              <a:chExt cx="4037784" cy="1828800"/>
            </a:xfrm>
          </p:grpSpPr>
          <p:grpSp>
            <p:nvGrpSpPr>
              <p:cNvPr id="54" name="Group 53"/>
              <p:cNvGrpSpPr/>
              <p:nvPr/>
            </p:nvGrpSpPr>
            <p:grpSpPr>
              <a:xfrm>
                <a:off x="2753790" y="4592870"/>
                <a:ext cx="1828800" cy="1828800"/>
                <a:chOff x="1112107" y="1804086"/>
                <a:chExt cx="1828800" cy="1828800"/>
              </a:xfrm>
            </p:grpSpPr>
            <p:sp>
              <p:nvSpPr>
                <p:cNvPr id="55" name="Rectangle 54"/>
                <p:cNvSpPr/>
                <p:nvPr/>
              </p:nvSpPr>
              <p:spPr>
                <a:xfrm>
                  <a:off x="1112107" y="1804086"/>
                  <a:ext cx="1828800" cy="1828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1791213" y="1804086"/>
                  <a:ext cx="470588" cy="369332"/>
                </a:xfrm>
                <a:prstGeom prst="rect">
                  <a:avLst/>
                </a:prstGeom>
                <a:noFill/>
              </p:spPr>
              <p:txBody>
                <a:bodyPr wrap="square" rtlCol="0">
                  <a:spAutoFit/>
                </a:bodyPr>
                <a:lstStyle/>
                <a:p>
                  <a:pPr algn="ctr"/>
                  <a:r>
                    <a:rPr lang="en-US" b="1" dirty="0"/>
                    <a:t>64</a:t>
                  </a:r>
                </a:p>
              </p:txBody>
            </p:sp>
            <p:sp>
              <p:nvSpPr>
                <p:cNvPr id="57" name="TextBox 56"/>
                <p:cNvSpPr txBox="1"/>
                <p:nvPr/>
              </p:nvSpPr>
              <p:spPr>
                <a:xfrm>
                  <a:off x="1898821" y="3263554"/>
                  <a:ext cx="255373" cy="369332"/>
                </a:xfrm>
                <a:prstGeom prst="rect">
                  <a:avLst/>
                </a:prstGeom>
                <a:noFill/>
              </p:spPr>
              <p:txBody>
                <a:bodyPr wrap="square" rtlCol="0">
                  <a:spAutoFit/>
                </a:bodyPr>
                <a:lstStyle/>
                <a:p>
                  <a:pPr algn="ctr"/>
                  <a:r>
                    <a:rPr lang="en-US" b="1" dirty="0"/>
                    <a:t>1</a:t>
                  </a:r>
                </a:p>
              </p:txBody>
            </p:sp>
            <p:sp>
              <p:nvSpPr>
                <p:cNvPr id="58" name="TextBox 57"/>
                <p:cNvSpPr txBox="1"/>
                <p:nvPr/>
              </p:nvSpPr>
              <p:spPr>
                <a:xfrm>
                  <a:off x="2652582" y="2537939"/>
                  <a:ext cx="255373" cy="369332"/>
                </a:xfrm>
                <a:prstGeom prst="rect">
                  <a:avLst/>
                </a:prstGeom>
                <a:noFill/>
              </p:spPr>
              <p:txBody>
                <a:bodyPr wrap="square" rtlCol="0">
                  <a:spAutoFit/>
                </a:bodyPr>
                <a:lstStyle/>
                <a:p>
                  <a:pPr algn="ctr"/>
                  <a:r>
                    <a:rPr lang="en-US" b="1" dirty="0"/>
                    <a:t>4</a:t>
                  </a:r>
                </a:p>
              </p:txBody>
            </p:sp>
            <p:sp>
              <p:nvSpPr>
                <p:cNvPr id="59" name="TextBox 58"/>
                <p:cNvSpPr txBox="1"/>
                <p:nvPr/>
              </p:nvSpPr>
              <p:spPr>
                <a:xfrm>
                  <a:off x="1145059" y="2537939"/>
                  <a:ext cx="444461" cy="369332"/>
                </a:xfrm>
                <a:prstGeom prst="rect">
                  <a:avLst/>
                </a:prstGeom>
                <a:noFill/>
              </p:spPr>
              <p:txBody>
                <a:bodyPr wrap="square" rtlCol="0">
                  <a:spAutoFit/>
                </a:bodyPr>
                <a:lstStyle/>
                <a:p>
                  <a:pPr algn="ctr"/>
                  <a:r>
                    <a:rPr lang="en-US" b="1" dirty="0"/>
                    <a:t>16</a:t>
                  </a:r>
                </a:p>
              </p:txBody>
            </p:sp>
            <p:sp>
              <p:nvSpPr>
                <p:cNvPr id="60" name="Oval 59"/>
                <p:cNvSpPr/>
                <p:nvPr/>
              </p:nvSpPr>
              <p:spPr>
                <a:xfrm>
                  <a:off x="1683607" y="2375586"/>
                  <a:ext cx="685800" cy="6858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1855573" y="2487654"/>
                  <a:ext cx="341868" cy="461665"/>
                </a:xfrm>
                <a:prstGeom prst="rect">
                  <a:avLst/>
                </a:prstGeom>
                <a:noFill/>
                <a:ln>
                  <a:noFill/>
                </a:ln>
              </p:spPr>
              <p:txBody>
                <a:bodyPr wrap="square" rtlCol="0">
                  <a:spAutoFit/>
                </a:bodyPr>
                <a:lstStyle/>
                <a:p>
                  <a:pPr algn="ctr"/>
                  <a:r>
                    <a:rPr lang="en-US" sz="2400" b="1" dirty="0">
                      <a:solidFill>
                        <a:schemeClr val="accent1"/>
                      </a:solidFill>
                    </a:rPr>
                    <a:t>A</a:t>
                  </a:r>
                </a:p>
              </p:txBody>
            </p:sp>
          </p:grpSp>
          <p:grpSp>
            <p:nvGrpSpPr>
              <p:cNvPr id="62" name="Group 61"/>
              <p:cNvGrpSpPr/>
              <p:nvPr/>
            </p:nvGrpSpPr>
            <p:grpSpPr>
              <a:xfrm>
                <a:off x="544806" y="4592870"/>
                <a:ext cx="1830032" cy="1828800"/>
                <a:chOff x="1110875" y="1804086"/>
                <a:chExt cx="1830032" cy="1828800"/>
              </a:xfrm>
            </p:grpSpPr>
            <p:sp>
              <p:nvSpPr>
                <p:cNvPr id="63" name="Rectangle 62"/>
                <p:cNvSpPr/>
                <p:nvPr/>
              </p:nvSpPr>
              <p:spPr>
                <a:xfrm>
                  <a:off x="1112107" y="1804086"/>
                  <a:ext cx="1828800" cy="1828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p:cNvSpPr txBox="1"/>
                <p:nvPr/>
              </p:nvSpPr>
              <p:spPr>
                <a:xfrm>
                  <a:off x="1898821" y="1804086"/>
                  <a:ext cx="255373" cy="369332"/>
                </a:xfrm>
                <a:prstGeom prst="rect">
                  <a:avLst/>
                </a:prstGeom>
                <a:noFill/>
              </p:spPr>
              <p:txBody>
                <a:bodyPr wrap="square" rtlCol="0">
                  <a:spAutoFit/>
                </a:bodyPr>
                <a:lstStyle/>
                <a:p>
                  <a:pPr algn="ctr"/>
                  <a:r>
                    <a:rPr lang="en-US" b="1" dirty="0"/>
                    <a:t>2</a:t>
                  </a:r>
                </a:p>
              </p:txBody>
            </p:sp>
            <p:sp>
              <p:nvSpPr>
                <p:cNvPr id="65" name="TextBox 64"/>
                <p:cNvSpPr txBox="1"/>
                <p:nvPr/>
              </p:nvSpPr>
              <p:spPr>
                <a:xfrm>
                  <a:off x="1791214" y="3263554"/>
                  <a:ext cx="470586" cy="369332"/>
                </a:xfrm>
                <a:prstGeom prst="rect">
                  <a:avLst/>
                </a:prstGeom>
                <a:noFill/>
              </p:spPr>
              <p:txBody>
                <a:bodyPr wrap="square" rtlCol="0">
                  <a:spAutoFit/>
                </a:bodyPr>
                <a:lstStyle/>
                <a:p>
                  <a:pPr algn="ctr"/>
                  <a:r>
                    <a:rPr lang="en-US" b="1" dirty="0"/>
                    <a:t>8</a:t>
                  </a:r>
                </a:p>
              </p:txBody>
            </p:sp>
            <p:sp>
              <p:nvSpPr>
                <p:cNvPr id="66" name="TextBox 65"/>
                <p:cNvSpPr txBox="1"/>
                <p:nvPr/>
              </p:nvSpPr>
              <p:spPr>
                <a:xfrm>
                  <a:off x="2461190" y="2537939"/>
                  <a:ext cx="446766" cy="369332"/>
                </a:xfrm>
                <a:prstGeom prst="rect">
                  <a:avLst/>
                </a:prstGeom>
                <a:noFill/>
              </p:spPr>
              <p:txBody>
                <a:bodyPr wrap="square" rtlCol="0">
                  <a:spAutoFit/>
                </a:bodyPr>
                <a:lstStyle/>
                <a:p>
                  <a:pPr algn="ctr"/>
                  <a:r>
                    <a:rPr lang="en-US" b="1" dirty="0"/>
                    <a:t>32</a:t>
                  </a:r>
                </a:p>
              </p:txBody>
            </p:sp>
            <p:sp>
              <p:nvSpPr>
                <p:cNvPr id="67" name="TextBox 66"/>
                <p:cNvSpPr txBox="1"/>
                <p:nvPr/>
              </p:nvSpPr>
              <p:spPr>
                <a:xfrm>
                  <a:off x="1110875" y="2537939"/>
                  <a:ext cx="538546" cy="369332"/>
                </a:xfrm>
                <a:prstGeom prst="rect">
                  <a:avLst/>
                </a:prstGeom>
                <a:noFill/>
              </p:spPr>
              <p:txBody>
                <a:bodyPr wrap="square" rtlCol="0">
                  <a:spAutoFit/>
                </a:bodyPr>
                <a:lstStyle/>
                <a:p>
                  <a:pPr algn="ctr"/>
                  <a:r>
                    <a:rPr lang="en-US" b="1" dirty="0"/>
                    <a:t>128</a:t>
                  </a:r>
                </a:p>
              </p:txBody>
            </p:sp>
            <p:sp>
              <p:nvSpPr>
                <p:cNvPr id="68" name="Oval 67"/>
                <p:cNvSpPr/>
                <p:nvPr/>
              </p:nvSpPr>
              <p:spPr>
                <a:xfrm>
                  <a:off x="1683607" y="2375586"/>
                  <a:ext cx="685800" cy="6858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1855573" y="2487654"/>
                  <a:ext cx="341868" cy="461665"/>
                </a:xfrm>
                <a:prstGeom prst="rect">
                  <a:avLst/>
                </a:prstGeom>
                <a:noFill/>
                <a:ln>
                  <a:noFill/>
                </a:ln>
              </p:spPr>
              <p:txBody>
                <a:bodyPr wrap="square" rtlCol="0">
                  <a:spAutoFit/>
                </a:bodyPr>
                <a:lstStyle/>
                <a:p>
                  <a:pPr algn="ctr"/>
                  <a:r>
                    <a:rPr lang="en-US" sz="2400" b="1" dirty="0">
                      <a:solidFill>
                        <a:schemeClr val="accent1"/>
                      </a:solidFill>
                    </a:rPr>
                    <a:t>B</a:t>
                  </a:r>
                </a:p>
              </p:txBody>
            </p:sp>
          </p:grpSp>
          <p:sp>
            <p:nvSpPr>
              <p:cNvPr id="70" name="Rectangle 69"/>
              <p:cNvSpPr/>
              <p:nvPr/>
            </p:nvSpPr>
            <p:spPr>
              <a:xfrm>
                <a:off x="1924625" y="5276438"/>
                <a:ext cx="1287317" cy="4616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TextBox 72"/>
            <p:cNvSpPr txBox="1"/>
            <p:nvPr/>
          </p:nvSpPr>
          <p:spPr>
            <a:xfrm>
              <a:off x="532670" y="4181490"/>
              <a:ext cx="3978723" cy="369332"/>
            </a:xfrm>
            <a:prstGeom prst="rect">
              <a:avLst/>
            </a:prstGeom>
            <a:noFill/>
          </p:spPr>
          <p:txBody>
            <a:bodyPr wrap="square" rtlCol="0">
              <a:spAutoFit/>
            </a:bodyPr>
            <a:lstStyle/>
            <a:p>
              <a:pPr algn="ctr"/>
              <a:r>
                <a:rPr lang="en-US" dirty="0"/>
                <a:t>Checking WEST site (3) sum = 48 : </a:t>
              </a:r>
              <a:r>
                <a:rPr lang="en-US" b="1" dirty="0">
                  <a:solidFill>
                    <a:srgbClr val="00B050"/>
                  </a:solidFill>
                </a:rPr>
                <a:t>Good!</a:t>
              </a:r>
            </a:p>
          </p:txBody>
        </p:sp>
      </p:grpSp>
      <p:grpSp>
        <p:nvGrpSpPr>
          <p:cNvPr id="79" name="Group 78"/>
          <p:cNvGrpSpPr/>
          <p:nvPr/>
        </p:nvGrpSpPr>
        <p:grpSpPr>
          <a:xfrm>
            <a:off x="5498042" y="1683045"/>
            <a:ext cx="2467948" cy="4567175"/>
            <a:chOff x="5498042" y="1511595"/>
            <a:chExt cx="2467948" cy="4567175"/>
          </a:xfrm>
        </p:grpSpPr>
        <p:grpSp>
          <p:nvGrpSpPr>
            <p:cNvPr id="78" name="Group 77"/>
            <p:cNvGrpSpPr/>
            <p:nvPr/>
          </p:nvGrpSpPr>
          <p:grpSpPr>
            <a:xfrm>
              <a:off x="5817000" y="2108132"/>
              <a:ext cx="1830032" cy="3970638"/>
              <a:chOff x="5672075" y="2108132"/>
              <a:chExt cx="1830032" cy="3970638"/>
            </a:xfrm>
          </p:grpSpPr>
          <p:grpSp>
            <p:nvGrpSpPr>
              <p:cNvPr id="37" name="Group 36"/>
              <p:cNvGrpSpPr/>
              <p:nvPr/>
            </p:nvGrpSpPr>
            <p:grpSpPr>
              <a:xfrm>
                <a:off x="5672075" y="4249970"/>
                <a:ext cx="1830032" cy="1828800"/>
                <a:chOff x="1110875" y="1804086"/>
                <a:chExt cx="1830032" cy="1828800"/>
              </a:xfrm>
            </p:grpSpPr>
            <p:sp>
              <p:nvSpPr>
                <p:cNvPr id="38" name="Rectangle 37"/>
                <p:cNvSpPr/>
                <p:nvPr/>
              </p:nvSpPr>
              <p:spPr>
                <a:xfrm>
                  <a:off x="1112107" y="1804086"/>
                  <a:ext cx="1828800" cy="1828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1898821" y="1804086"/>
                  <a:ext cx="255373" cy="369332"/>
                </a:xfrm>
                <a:prstGeom prst="rect">
                  <a:avLst/>
                </a:prstGeom>
                <a:noFill/>
              </p:spPr>
              <p:txBody>
                <a:bodyPr wrap="square" rtlCol="0">
                  <a:spAutoFit/>
                </a:bodyPr>
                <a:lstStyle/>
                <a:p>
                  <a:pPr algn="ctr"/>
                  <a:r>
                    <a:rPr lang="en-US" b="1" dirty="0"/>
                    <a:t>2</a:t>
                  </a:r>
                </a:p>
              </p:txBody>
            </p:sp>
            <p:sp>
              <p:nvSpPr>
                <p:cNvPr id="40" name="TextBox 39"/>
                <p:cNvSpPr txBox="1"/>
                <p:nvPr/>
              </p:nvSpPr>
              <p:spPr>
                <a:xfrm>
                  <a:off x="1791214" y="3263554"/>
                  <a:ext cx="470586" cy="369332"/>
                </a:xfrm>
                <a:prstGeom prst="rect">
                  <a:avLst/>
                </a:prstGeom>
                <a:noFill/>
              </p:spPr>
              <p:txBody>
                <a:bodyPr wrap="square" rtlCol="0">
                  <a:spAutoFit/>
                </a:bodyPr>
                <a:lstStyle/>
                <a:p>
                  <a:pPr algn="ctr"/>
                  <a:r>
                    <a:rPr lang="en-US" b="1" dirty="0"/>
                    <a:t>8</a:t>
                  </a:r>
                </a:p>
              </p:txBody>
            </p:sp>
            <p:sp>
              <p:nvSpPr>
                <p:cNvPr id="41" name="TextBox 40"/>
                <p:cNvSpPr txBox="1"/>
                <p:nvPr/>
              </p:nvSpPr>
              <p:spPr>
                <a:xfrm>
                  <a:off x="2461190" y="2537939"/>
                  <a:ext cx="446766" cy="369332"/>
                </a:xfrm>
                <a:prstGeom prst="rect">
                  <a:avLst/>
                </a:prstGeom>
                <a:noFill/>
              </p:spPr>
              <p:txBody>
                <a:bodyPr wrap="square" rtlCol="0">
                  <a:spAutoFit/>
                </a:bodyPr>
                <a:lstStyle/>
                <a:p>
                  <a:pPr algn="ctr"/>
                  <a:r>
                    <a:rPr lang="en-US" b="1" dirty="0"/>
                    <a:t>32</a:t>
                  </a:r>
                </a:p>
              </p:txBody>
            </p:sp>
            <p:sp>
              <p:nvSpPr>
                <p:cNvPr id="42" name="TextBox 41"/>
                <p:cNvSpPr txBox="1"/>
                <p:nvPr/>
              </p:nvSpPr>
              <p:spPr>
                <a:xfrm>
                  <a:off x="1110875" y="2537939"/>
                  <a:ext cx="538546" cy="369332"/>
                </a:xfrm>
                <a:prstGeom prst="rect">
                  <a:avLst/>
                </a:prstGeom>
                <a:noFill/>
              </p:spPr>
              <p:txBody>
                <a:bodyPr wrap="square" rtlCol="0">
                  <a:spAutoFit/>
                </a:bodyPr>
                <a:lstStyle/>
                <a:p>
                  <a:pPr algn="ctr"/>
                  <a:r>
                    <a:rPr lang="en-US" b="1" dirty="0"/>
                    <a:t>128</a:t>
                  </a:r>
                </a:p>
              </p:txBody>
            </p:sp>
            <p:sp>
              <p:nvSpPr>
                <p:cNvPr id="43" name="Oval 42"/>
                <p:cNvSpPr/>
                <p:nvPr/>
              </p:nvSpPr>
              <p:spPr>
                <a:xfrm>
                  <a:off x="1683607" y="2375586"/>
                  <a:ext cx="685800" cy="6858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1855573" y="2487654"/>
                  <a:ext cx="341868" cy="461665"/>
                </a:xfrm>
                <a:prstGeom prst="rect">
                  <a:avLst/>
                </a:prstGeom>
                <a:noFill/>
                <a:ln>
                  <a:noFill/>
                </a:ln>
              </p:spPr>
              <p:txBody>
                <a:bodyPr wrap="square" rtlCol="0">
                  <a:spAutoFit/>
                </a:bodyPr>
                <a:lstStyle/>
                <a:p>
                  <a:pPr algn="ctr"/>
                  <a:r>
                    <a:rPr lang="en-US" sz="2400" b="1" dirty="0">
                      <a:solidFill>
                        <a:schemeClr val="accent1"/>
                      </a:solidFill>
                    </a:rPr>
                    <a:t>B</a:t>
                  </a:r>
                </a:p>
              </p:txBody>
            </p:sp>
          </p:grpSp>
          <p:grpSp>
            <p:nvGrpSpPr>
              <p:cNvPr id="45" name="Group 44"/>
              <p:cNvGrpSpPr/>
              <p:nvPr/>
            </p:nvGrpSpPr>
            <p:grpSpPr>
              <a:xfrm>
                <a:off x="5672691" y="2108132"/>
                <a:ext cx="1828800" cy="1828800"/>
                <a:chOff x="1112107" y="1804086"/>
                <a:chExt cx="1828800" cy="1828800"/>
              </a:xfrm>
            </p:grpSpPr>
            <p:sp>
              <p:nvSpPr>
                <p:cNvPr id="46" name="Rectangle 45"/>
                <p:cNvSpPr/>
                <p:nvPr/>
              </p:nvSpPr>
              <p:spPr>
                <a:xfrm>
                  <a:off x="1112107" y="1804086"/>
                  <a:ext cx="1828800" cy="1828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1791213" y="1804086"/>
                  <a:ext cx="470588" cy="369332"/>
                </a:xfrm>
                <a:prstGeom prst="rect">
                  <a:avLst/>
                </a:prstGeom>
                <a:noFill/>
              </p:spPr>
              <p:txBody>
                <a:bodyPr wrap="square" rtlCol="0">
                  <a:spAutoFit/>
                </a:bodyPr>
                <a:lstStyle/>
                <a:p>
                  <a:pPr algn="ctr"/>
                  <a:r>
                    <a:rPr lang="en-US" b="1" dirty="0"/>
                    <a:t>64</a:t>
                  </a:r>
                </a:p>
              </p:txBody>
            </p:sp>
            <p:sp>
              <p:nvSpPr>
                <p:cNvPr id="48" name="TextBox 47"/>
                <p:cNvSpPr txBox="1"/>
                <p:nvPr/>
              </p:nvSpPr>
              <p:spPr>
                <a:xfrm>
                  <a:off x="1898821" y="3263554"/>
                  <a:ext cx="255373" cy="369332"/>
                </a:xfrm>
                <a:prstGeom prst="rect">
                  <a:avLst/>
                </a:prstGeom>
                <a:noFill/>
              </p:spPr>
              <p:txBody>
                <a:bodyPr wrap="square" rtlCol="0">
                  <a:spAutoFit/>
                </a:bodyPr>
                <a:lstStyle/>
                <a:p>
                  <a:pPr algn="ctr"/>
                  <a:r>
                    <a:rPr lang="en-US" b="1" dirty="0"/>
                    <a:t>1</a:t>
                  </a:r>
                </a:p>
              </p:txBody>
            </p:sp>
            <p:sp>
              <p:nvSpPr>
                <p:cNvPr id="49" name="TextBox 48"/>
                <p:cNvSpPr txBox="1"/>
                <p:nvPr/>
              </p:nvSpPr>
              <p:spPr>
                <a:xfrm>
                  <a:off x="2652582" y="2537939"/>
                  <a:ext cx="255373" cy="369332"/>
                </a:xfrm>
                <a:prstGeom prst="rect">
                  <a:avLst/>
                </a:prstGeom>
                <a:noFill/>
              </p:spPr>
              <p:txBody>
                <a:bodyPr wrap="square" rtlCol="0">
                  <a:spAutoFit/>
                </a:bodyPr>
                <a:lstStyle/>
                <a:p>
                  <a:pPr algn="ctr"/>
                  <a:r>
                    <a:rPr lang="en-US" b="1" dirty="0"/>
                    <a:t>4</a:t>
                  </a:r>
                </a:p>
              </p:txBody>
            </p:sp>
            <p:sp>
              <p:nvSpPr>
                <p:cNvPr id="50" name="TextBox 49"/>
                <p:cNvSpPr txBox="1"/>
                <p:nvPr/>
              </p:nvSpPr>
              <p:spPr>
                <a:xfrm>
                  <a:off x="1145059" y="2537939"/>
                  <a:ext cx="444461" cy="369332"/>
                </a:xfrm>
                <a:prstGeom prst="rect">
                  <a:avLst/>
                </a:prstGeom>
                <a:noFill/>
              </p:spPr>
              <p:txBody>
                <a:bodyPr wrap="square" rtlCol="0">
                  <a:spAutoFit/>
                </a:bodyPr>
                <a:lstStyle/>
                <a:p>
                  <a:pPr algn="ctr"/>
                  <a:r>
                    <a:rPr lang="en-US" b="1" dirty="0"/>
                    <a:t>16</a:t>
                  </a:r>
                </a:p>
              </p:txBody>
            </p:sp>
            <p:sp>
              <p:nvSpPr>
                <p:cNvPr id="51" name="Oval 50"/>
                <p:cNvSpPr/>
                <p:nvPr/>
              </p:nvSpPr>
              <p:spPr>
                <a:xfrm>
                  <a:off x="1683607" y="2375586"/>
                  <a:ext cx="685800" cy="6858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1855573" y="2487654"/>
                  <a:ext cx="341868" cy="461665"/>
                </a:xfrm>
                <a:prstGeom prst="rect">
                  <a:avLst/>
                </a:prstGeom>
                <a:noFill/>
                <a:ln>
                  <a:noFill/>
                </a:ln>
              </p:spPr>
              <p:txBody>
                <a:bodyPr wrap="square" rtlCol="0">
                  <a:spAutoFit/>
                </a:bodyPr>
                <a:lstStyle/>
                <a:p>
                  <a:pPr algn="ctr"/>
                  <a:r>
                    <a:rPr lang="en-US" sz="2400" b="1" dirty="0">
                      <a:solidFill>
                        <a:schemeClr val="accent1"/>
                      </a:solidFill>
                    </a:rPr>
                    <a:t>A</a:t>
                  </a:r>
                </a:p>
              </p:txBody>
            </p:sp>
          </p:grpSp>
          <p:sp>
            <p:nvSpPr>
              <p:cNvPr id="53" name="Rectangle 52"/>
              <p:cNvSpPr/>
              <p:nvPr/>
            </p:nvSpPr>
            <p:spPr>
              <a:xfrm>
                <a:off x="6368890" y="3586137"/>
                <a:ext cx="436402" cy="10331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TextBox 76"/>
            <p:cNvSpPr txBox="1"/>
            <p:nvPr/>
          </p:nvSpPr>
          <p:spPr>
            <a:xfrm>
              <a:off x="5498042" y="1511595"/>
              <a:ext cx="2467948" cy="646331"/>
            </a:xfrm>
            <a:prstGeom prst="rect">
              <a:avLst/>
            </a:prstGeom>
            <a:noFill/>
          </p:spPr>
          <p:txBody>
            <a:bodyPr wrap="square" rtlCol="0">
              <a:spAutoFit/>
            </a:bodyPr>
            <a:lstStyle/>
            <a:p>
              <a:pPr algn="ctr"/>
              <a:r>
                <a:rPr lang="en-US" dirty="0"/>
                <a:t>Checking SOUTH site (2)</a:t>
              </a:r>
            </a:p>
            <a:p>
              <a:pPr algn="ctr"/>
              <a:r>
                <a:rPr lang="en-US" dirty="0"/>
                <a:t>sum = 3: </a:t>
              </a:r>
              <a:r>
                <a:rPr lang="en-US" b="1" dirty="0">
                  <a:solidFill>
                    <a:srgbClr val="00B050"/>
                  </a:solidFill>
                </a:rPr>
                <a:t>Good!</a:t>
              </a:r>
            </a:p>
          </p:txBody>
        </p:sp>
      </p:grpSp>
      <p:sp>
        <p:nvSpPr>
          <p:cNvPr id="4" name="Slide Number Placeholder 3"/>
          <p:cNvSpPr>
            <a:spLocks noGrp="1"/>
          </p:cNvSpPr>
          <p:nvPr>
            <p:ph type="sldNum" sz="quarter" idx="12"/>
          </p:nvPr>
        </p:nvSpPr>
        <p:spPr/>
        <p:txBody>
          <a:bodyPr/>
          <a:lstStyle/>
          <a:p>
            <a:fld id="{650AD656-6FF9-465D-B7B0-1CD0DD39CD23}" type="slidenum">
              <a:rPr lang="en-US" smtClean="0"/>
              <a:t>36</a:t>
            </a:fld>
            <a:endParaRPr lang="en-US" dirty="0"/>
          </a:p>
        </p:txBody>
      </p:sp>
    </p:spTree>
    <p:extLst>
      <p:ext uri="{BB962C8B-B14F-4D97-AF65-F5344CB8AC3E}">
        <p14:creationId xmlns:p14="http://schemas.microsoft.com/office/powerpoint/2010/main" val="3656776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IsMatch</a:t>
            </a:r>
            <a:r>
              <a:rPr lang="en-US" dirty="0"/>
              <a:t>() method</a:t>
            </a:r>
          </a:p>
        </p:txBody>
      </p:sp>
      <p:pic>
        <p:nvPicPr>
          <p:cNvPr id="3" name="Picture 2"/>
          <p:cNvPicPr>
            <a:picLocks noChangeAspect="1"/>
          </p:cNvPicPr>
          <p:nvPr/>
        </p:nvPicPr>
        <p:blipFill>
          <a:blip r:embed="rId2"/>
          <a:stretch>
            <a:fillRect/>
          </a:stretch>
        </p:blipFill>
        <p:spPr>
          <a:xfrm>
            <a:off x="478797" y="1628999"/>
            <a:ext cx="8186407" cy="4911844"/>
          </a:xfrm>
          <a:prstGeom prst="rect">
            <a:avLst/>
          </a:prstGeom>
        </p:spPr>
      </p:pic>
      <p:pic>
        <p:nvPicPr>
          <p:cNvPr id="5" name="Picture 4"/>
          <p:cNvPicPr>
            <a:picLocks noChangeAspect="1"/>
          </p:cNvPicPr>
          <p:nvPr/>
        </p:nvPicPr>
        <p:blipFill>
          <a:blip r:embed="rId3"/>
          <a:stretch>
            <a:fillRect/>
          </a:stretch>
        </p:blipFill>
        <p:spPr>
          <a:xfrm>
            <a:off x="6459947" y="1042560"/>
            <a:ext cx="1828800" cy="1828800"/>
          </a:xfrm>
          <a:prstGeom prst="rect">
            <a:avLst/>
          </a:prstGeom>
        </p:spPr>
      </p:pic>
      <p:sp>
        <p:nvSpPr>
          <p:cNvPr id="6" name="Rectangle 5"/>
          <p:cNvSpPr/>
          <p:nvPr/>
        </p:nvSpPr>
        <p:spPr>
          <a:xfrm>
            <a:off x="395416" y="1548713"/>
            <a:ext cx="593125" cy="36246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650AD656-6FF9-465D-B7B0-1CD0DD39CD23}" type="slidenum">
              <a:rPr lang="en-US" smtClean="0"/>
              <a:t>37</a:t>
            </a:fld>
            <a:endParaRPr lang="en-US" dirty="0"/>
          </a:p>
        </p:txBody>
      </p:sp>
    </p:spTree>
    <p:extLst>
      <p:ext uri="{BB962C8B-B14F-4D97-AF65-F5344CB8AC3E}">
        <p14:creationId xmlns:p14="http://schemas.microsoft.com/office/powerpoint/2010/main" val="1104078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CanPlaceTile</a:t>
            </a:r>
            <a:r>
              <a:rPr lang="en-US" dirty="0"/>
              <a:t>() method</a:t>
            </a:r>
          </a:p>
        </p:txBody>
      </p:sp>
      <p:grpSp>
        <p:nvGrpSpPr>
          <p:cNvPr id="97" name="Group 96"/>
          <p:cNvGrpSpPr/>
          <p:nvPr/>
        </p:nvGrpSpPr>
        <p:grpSpPr>
          <a:xfrm>
            <a:off x="1790682" y="1846249"/>
            <a:ext cx="4421669" cy="4455291"/>
            <a:chOff x="1790682" y="1846249"/>
            <a:chExt cx="4421669" cy="4455291"/>
          </a:xfrm>
        </p:grpSpPr>
        <p:grpSp>
          <p:nvGrpSpPr>
            <p:cNvPr id="12" name="Group 11"/>
            <p:cNvGrpSpPr/>
            <p:nvPr/>
          </p:nvGrpSpPr>
          <p:grpSpPr>
            <a:xfrm>
              <a:off x="1790682" y="1846249"/>
              <a:ext cx="1371600" cy="1394366"/>
              <a:chOff x="1787608" y="1857632"/>
              <a:chExt cx="1371600" cy="1394366"/>
            </a:xfrm>
          </p:grpSpPr>
          <p:sp>
            <p:nvSpPr>
              <p:cNvPr id="4" name="Rectangle 3"/>
              <p:cNvSpPr/>
              <p:nvPr/>
            </p:nvSpPr>
            <p:spPr>
              <a:xfrm>
                <a:off x="1787608" y="1857632"/>
                <a:ext cx="1371600" cy="13716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345722" y="1857632"/>
                <a:ext cx="255373" cy="338554"/>
              </a:xfrm>
              <a:prstGeom prst="rect">
                <a:avLst/>
              </a:prstGeom>
              <a:noFill/>
            </p:spPr>
            <p:txBody>
              <a:bodyPr wrap="square" rtlCol="0">
                <a:spAutoFit/>
              </a:bodyPr>
              <a:lstStyle/>
              <a:p>
                <a:pPr algn="ctr"/>
                <a:r>
                  <a:rPr lang="en-US" sz="1600" dirty="0"/>
                  <a:t>0</a:t>
                </a:r>
              </a:p>
            </p:txBody>
          </p:sp>
          <p:sp>
            <p:nvSpPr>
              <p:cNvPr id="6" name="TextBox 5"/>
              <p:cNvSpPr txBox="1"/>
              <p:nvPr/>
            </p:nvSpPr>
            <p:spPr>
              <a:xfrm>
                <a:off x="2345722" y="2913444"/>
                <a:ext cx="255373" cy="338554"/>
              </a:xfrm>
              <a:prstGeom prst="rect">
                <a:avLst/>
              </a:prstGeom>
              <a:noFill/>
            </p:spPr>
            <p:txBody>
              <a:bodyPr wrap="square" rtlCol="0">
                <a:spAutoFit/>
              </a:bodyPr>
              <a:lstStyle/>
              <a:p>
                <a:pPr algn="ctr"/>
                <a:r>
                  <a:rPr lang="en-US" sz="1600" dirty="0"/>
                  <a:t>2</a:t>
                </a:r>
              </a:p>
            </p:txBody>
          </p:sp>
          <p:sp>
            <p:nvSpPr>
              <p:cNvPr id="7" name="TextBox 6"/>
              <p:cNvSpPr txBox="1"/>
              <p:nvPr/>
            </p:nvSpPr>
            <p:spPr>
              <a:xfrm>
                <a:off x="2875001" y="2374155"/>
                <a:ext cx="255373" cy="338554"/>
              </a:xfrm>
              <a:prstGeom prst="rect">
                <a:avLst/>
              </a:prstGeom>
              <a:noFill/>
            </p:spPr>
            <p:txBody>
              <a:bodyPr wrap="square" rtlCol="0">
                <a:spAutoFit/>
              </a:bodyPr>
              <a:lstStyle/>
              <a:p>
                <a:pPr algn="ctr"/>
                <a:r>
                  <a:rPr lang="en-US" sz="1600" dirty="0"/>
                  <a:t>1</a:t>
                </a:r>
              </a:p>
            </p:txBody>
          </p:sp>
          <p:sp>
            <p:nvSpPr>
              <p:cNvPr id="8" name="TextBox 7"/>
              <p:cNvSpPr txBox="1"/>
              <p:nvPr/>
            </p:nvSpPr>
            <p:spPr>
              <a:xfrm>
                <a:off x="1820560" y="2374155"/>
                <a:ext cx="255373" cy="338554"/>
              </a:xfrm>
              <a:prstGeom prst="rect">
                <a:avLst/>
              </a:prstGeom>
              <a:noFill/>
            </p:spPr>
            <p:txBody>
              <a:bodyPr wrap="square" rtlCol="0">
                <a:spAutoFit/>
              </a:bodyPr>
              <a:lstStyle/>
              <a:p>
                <a:pPr algn="ctr"/>
                <a:r>
                  <a:rPr lang="en-US" sz="1600" dirty="0"/>
                  <a:t>3</a:t>
                </a:r>
              </a:p>
            </p:txBody>
          </p:sp>
          <p:grpSp>
            <p:nvGrpSpPr>
              <p:cNvPr id="11" name="Group 10"/>
              <p:cNvGrpSpPr/>
              <p:nvPr/>
            </p:nvGrpSpPr>
            <p:grpSpPr>
              <a:xfrm>
                <a:off x="2243263" y="2302732"/>
                <a:ext cx="460291" cy="481400"/>
                <a:chOff x="2385880" y="2429132"/>
                <a:chExt cx="460291" cy="481400"/>
              </a:xfrm>
            </p:grpSpPr>
            <p:sp>
              <p:nvSpPr>
                <p:cNvPr id="9" name="Oval 8"/>
                <p:cNvSpPr/>
                <p:nvPr/>
              </p:nvSpPr>
              <p:spPr>
                <a:xfrm>
                  <a:off x="2385880" y="2429132"/>
                  <a:ext cx="460291" cy="4814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445091" y="2500555"/>
                  <a:ext cx="341868" cy="338554"/>
                </a:xfrm>
                <a:prstGeom prst="rect">
                  <a:avLst/>
                </a:prstGeom>
                <a:noFill/>
                <a:ln>
                  <a:noFill/>
                </a:ln>
              </p:spPr>
              <p:txBody>
                <a:bodyPr wrap="square" rtlCol="0">
                  <a:spAutoFit/>
                </a:bodyPr>
                <a:lstStyle/>
                <a:p>
                  <a:pPr algn="ctr"/>
                  <a:r>
                    <a:rPr lang="en-US" sz="1600" dirty="0">
                      <a:solidFill>
                        <a:schemeClr val="accent1"/>
                      </a:solidFill>
                    </a:rPr>
                    <a:t>0</a:t>
                  </a:r>
                </a:p>
              </p:txBody>
            </p:sp>
          </p:grpSp>
        </p:grpSp>
        <p:grpSp>
          <p:nvGrpSpPr>
            <p:cNvPr id="13" name="Group 12"/>
            <p:cNvGrpSpPr/>
            <p:nvPr/>
          </p:nvGrpSpPr>
          <p:grpSpPr>
            <a:xfrm>
              <a:off x="3315717" y="4907174"/>
              <a:ext cx="1371600" cy="1394366"/>
              <a:chOff x="1787608" y="1857632"/>
              <a:chExt cx="1371600" cy="1394366"/>
            </a:xfrm>
          </p:grpSpPr>
          <p:sp>
            <p:nvSpPr>
              <p:cNvPr id="14" name="Rectangle 13"/>
              <p:cNvSpPr/>
              <p:nvPr/>
            </p:nvSpPr>
            <p:spPr>
              <a:xfrm>
                <a:off x="1787608" y="1857632"/>
                <a:ext cx="1371600" cy="13716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345722" y="1857632"/>
                <a:ext cx="255373" cy="338554"/>
              </a:xfrm>
              <a:prstGeom prst="rect">
                <a:avLst/>
              </a:prstGeom>
              <a:noFill/>
            </p:spPr>
            <p:txBody>
              <a:bodyPr wrap="square" rtlCol="0">
                <a:spAutoFit/>
              </a:bodyPr>
              <a:lstStyle/>
              <a:p>
                <a:pPr algn="ctr"/>
                <a:r>
                  <a:rPr lang="en-US" sz="1600" dirty="0"/>
                  <a:t>0</a:t>
                </a:r>
              </a:p>
            </p:txBody>
          </p:sp>
          <p:sp>
            <p:nvSpPr>
              <p:cNvPr id="16" name="TextBox 15"/>
              <p:cNvSpPr txBox="1"/>
              <p:nvPr/>
            </p:nvSpPr>
            <p:spPr>
              <a:xfrm>
                <a:off x="2345722" y="2913444"/>
                <a:ext cx="255373" cy="338554"/>
              </a:xfrm>
              <a:prstGeom prst="rect">
                <a:avLst/>
              </a:prstGeom>
              <a:noFill/>
            </p:spPr>
            <p:txBody>
              <a:bodyPr wrap="square" rtlCol="0">
                <a:spAutoFit/>
              </a:bodyPr>
              <a:lstStyle/>
              <a:p>
                <a:pPr algn="ctr"/>
                <a:r>
                  <a:rPr lang="en-US" sz="1600" dirty="0"/>
                  <a:t>2</a:t>
                </a:r>
              </a:p>
            </p:txBody>
          </p:sp>
          <p:sp>
            <p:nvSpPr>
              <p:cNvPr id="17" name="TextBox 16"/>
              <p:cNvSpPr txBox="1"/>
              <p:nvPr/>
            </p:nvSpPr>
            <p:spPr>
              <a:xfrm>
                <a:off x="2875001" y="2374155"/>
                <a:ext cx="255373" cy="338554"/>
              </a:xfrm>
              <a:prstGeom prst="rect">
                <a:avLst/>
              </a:prstGeom>
              <a:noFill/>
            </p:spPr>
            <p:txBody>
              <a:bodyPr wrap="square" rtlCol="0">
                <a:spAutoFit/>
              </a:bodyPr>
              <a:lstStyle/>
              <a:p>
                <a:pPr algn="ctr"/>
                <a:r>
                  <a:rPr lang="en-US" sz="1600" dirty="0"/>
                  <a:t>1</a:t>
                </a:r>
              </a:p>
            </p:txBody>
          </p:sp>
          <p:sp>
            <p:nvSpPr>
              <p:cNvPr id="18" name="TextBox 17"/>
              <p:cNvSpPr txBox="1"/>
              <p:nvPr/>
            </p:nvSpPr>
            <p:spPr>
              <a:xfrm>
                <a:off x="1820560" y="2374155"/>
                <a:ext cx="255373" cy="338554"/>
              </a:xfrm>
              <a:prstGeom prst="rect">
                <a:avLst/>
              </a:prstGeom>
              <a:noFill/>
            </p:spPr>
            <p:txBody>
              <a:bodyPr wrap="square" rtlCol="0">
                <a:spAutoFit/>
              </a:bodyPr>
              <a:lstStyle/>
              <a:p>
                <a:pPr algn="ctr"/>
                <a:r>
                  <a:rPr lang="en-US" sz="1600" dirty="0"/>
                  <a:t>3</a:t>
                </a:r>
              </a:p>
            </p:txBody>
          </p:sp>
          <p:grpSp>
            <p:nvGrpSpPr>
              <p:cNvPr id="19" name="Group 18"/>
              <p:cNvGrpSpPr/>
              <p:nvPr/>
            </p:nvGrpSpPr>
            <p:grpSpPr>
              <a:xfrm>
                <a:off x="2243263" y="2302732"/>
                <a:ext cx="460291" cy="481400"/>
                <a:chOff x="2385880" y="2429132"/>
                <a:chExt cx="460291" cy="481400"/>
              </a:xfrm>
            </p:grpSpPr>
            <p:sp>
              <p:nvSpPr>
                <p:cNvPr id="20" name="Oval 19"/>
                <p:cNvSpPr/>
                <p:nvPr/>
              </p:nvSpPr>
              <p:spPr>
                <a:xfrm>
                  <a:off x="2385880" y="2429132"/>
                  <a:ext cx="460291" cy="4814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2445091" y="2500555"/>
                  <a:ext cx="341868" cy="338554"/>
                </a:xfrm>
                <a:prstGeom prst="rect">
                  <a:avLst/>
                </a:prstGeom>
                <a:noFill/>
                <a:ln>
                  <a:noFill/>
                </a:ln>
              </p:spPr>
              <p:txBody>
                <a:bodyPr wrap="square" rtlCol="0">
                  <a:spAutoFit/>
                </a:bodyPr>
                <a:lstStyle/>
                <a:p>
                  <a:pPr algn="ctr"/>
                  <a:r>
                    <a:rPr lang="en-US" sz="1600" dirty="0">
                      <a:solidFill>
                        <a:schemeClr val="accent1"/>
                      </a:solidFill>
                    </a:rPr>
                    <a:t>7</a:t>
                  </a:r>
                </a:p>
              </p:txBody>
            </p:sp>
          </p:grpSp>
        </p:grpSp>
        <p:grpSp>
          <p:nvGrpSpPr>
            <p:cNvPr id="22" name="Group 21"/>
            <p:cNvGrpSpPr/>
            <p:nvPr/>
          </p:nvGrpSpPr>
          <p:grpSpPr>
            <a:xfrm>
              <a:off x="4840751" y="1846249"/>
              <a:ext cx="1371600" cy="1394366"/>
              <a:chOff x="1787608" y="1857632"/>
              <a:chExt cx="1371600" cy="1394366"/>
            </a:xfrm>
          </p:grpSpPr>
          <p:sp>
            <p:nvSpPr>
              <p:cNvPr id="23" name="Rectangle 22"/>
              <p:cNvSpPr/>
              <p:nvPr/>
            </p:nvSpPr>
            <p:spPr>
              <a:xfrm>
                <a:off x="1787608" y="1857632"/>
                <a:ext cx="1371600" cy="13716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2345722" y="1857632"/>
                <a:ext cx="255373" cy="338554"/>
              </a:xfrm>
              <a:prstGeom prst="rect">
                <a:avLst/>
              </a:prstGeom>
              <a:noFill/>
            </p:spPr>
            <p:txBody>
              <a:bodyPr wrap="square" rtlCol="0">
                <a:spAutoFit/>
              </a:bodyPr>
              <a:lstStyle/>
              <a:p>
                <a:pPr algn="ctr"/>
                <a:r>
                  <a:rPr lang="en-US" sz="1600" dirty="0"/>
                  <a:t>0</a:t>
                </a:r>
              </a:p>
            </p:txBody>
          </p:sp>
          <p:sp>
            <p:nvSpPr>
              <p:cNvPr id="25" name="TextBox 24"/>
              <p:cNvSpPr txBox="1"/>
              <p:nvPr/>
            </p:nvSpPr>
            <p:spPr>
              <a:xfrm>
                <a:off x="2345722" y="2913444"/>
                <a:ext cx="255373" cy="338554"/>
              </a:xfrm>
              <a:prstGeom prst="rect">
                <a:avLst/>
              </a:prstGeom>
              <a:noFill/>
            </p:spPr>
            <p:txBody>
              <a:bodyPr wrap="square" rtlCol="0">
                <a:spAutoFit/>
              </a:bodyPr>
              <a:lstStyle/>
              <a:p>
                <a:pPr algn="ctr"/>
                <a:r>
                  <a:rPr lang="en-US" sz="1600" dirty="0"/>
                  <a:t>2</a:t>
                </a:r>
              </a:p>
            </p:txBody>
          </p:sp>
          <p:sp>
            <p:nvSpPr>
              <p:cNvPr id="26" name="TextBox 25"/>
              <p:cNvSpPr txBox="1"/>
              <p:nvPr/>
            </p:nvSpPr>
            <p:spPr>
              <a:xfrm>
                <a:off x="2875001" y="2374155"/>
                <a:ext cx="255373" cy="338554"/>
              </a:xfrm>
              <a:prstGeom prst="rect">
                <a:avLst/>
              </a:prstGeom>
              <a:noFill/>
            </p:spPr>
            <p:txBody>
              <a:bodyPr wrap="square" rtlCol="0">
                <a:spAutoFit/>
              </a:bodyPr>
              <a:lstStyle/>
              <a:p>
                <a:pPr algn="ctr"/>
                <a:r>
                  <a:rPr lang="en-US" sz="1600" dirty="0"/>
                  <a:t>1</a:t>
                </a:r>
              </a:p>
            </p:txBody>
          </p:sp>
          <p:sp>
            <p:nvSpPr>
              <p:cNvPr id="27" name="TextBox 26"/>
              <p:cNvSpPr txBox="1"/>
              <p:nvPr/>
            </p:nvSpPr>
            <p:spPr>
              <a:xfrm>
                <a:off x="1820560" y="2374155"/>
                <a:ext cx="255373" cy="338554"/>
              </a:xfrm>
              <a:prstGeom prst="rect">
                <a:avLst/>
              </a:prstGeom>
              <a:noFill/>
            </p:spPr>
            <p:txBody>
              <a:bodyPr wrap="square" rtlCol="0">
                <a:spAutoFit/>
              </a:bodyPr>
              <a:lstStyle/>
              <a:p>
                <a:pPr algn="ctr"/>
                <a:r>
                  <a:rPr lang="en-US" sz="1600" dirty="0"/>
                  <a:t>3</a:t>
                </a:r>
              </a:p>
            </p:txBody>
          </p:sp>
          <p:grpSp>
            <p:nvGrpSpPr>
              <p:cNvPr id="28" name="Group 27"/>
              <p:cNvGrpSpPr/>
              <p:nvPr/>
            </p:nvGrpSpPr>
            <p:grpSpPr>
              <a:xfrm>
                <a:off x="2243263" y="2302732"/>
                <a:ext cx="460291" cy="481400"/>
                <a:chOff x="2385880" y="2429132"/>
                <a:chExt cx="460291" cy="481400"/>
              </a:xfrm>
            </p:grpSpPr>
            <p:sp>
              <p:nvSpPr>
                <p:cNvPr id="29" name="Oval 28"/>
                <p:cNvSpPr/>
                <p:nvPr/>
              </p:nvSpPr>
              <p:spPr>
                <a:xfrm>
                  <a:off x="2385880" y="2429132"/>
                  <a:ext cx="460291" cy="4814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2445091" y="2500555"/>
                  <a:ext cx="341868" cy="338554"/>
                </a:xfrm>
                <a:prstGeom prst="rect">
                  <a:avLst/>
                </a:prstGeom>
                <a:noFill/>
                <a:ln>
                  <a:noFill/>
                </a:ln>
              </p:spPr>
              <p:txBody>
                <a:bodyPr wrap="square" rtlCol="0">
                  <a:spAutoFit/>
                </a:bodyPr>
                <a:lstStyle/>
                <a:p>
                  <a:pPr algn="ctr"/>
                  <a:r>
                    <a:rPr lang="en-US" sz="1600" dirty="0">
                      <a:solidFill>
                        <a:schemeClr val="accent1"/>
                      </a:solidFill>
                    </a:rPr>
                    <a:t>2</a:t>
                  </a:r>
                </a:p>
              </p:txBody>
            </p:sp>
          </p:grpSp>
        </p:grpSp>
        <p:grpSp>
          <p:nvGrpSpPr>
            <p:cNvPr id="31" name="Group 30"/>
            <p:cNvGrpSpPr/>
            <p:nvPr/>
          </p:nvGrpSpPr>
          <p:grpSpPr>
            <a:xfrm>
              <a:off x="1790682" y="3383496"/>
              <a:ext cx="1371600" cy="1394366"/>
              <a:chOff x="1787608" y="1857632"/>
              <a:chExt cx="1371600" cy="1394366"/>
            </a:xfrm>
          </p:grpSpPr>
          <p:sp>
            <p:nvSpPr>
              <p:cNvPr id="32" name="Rectangle 31"/>
              <p:cNvSpPr/>
              <p:nvPr/>
            </p:nvSpPr>
            <p:spPr>
              <a:xfrm>
                <a:off x="1787608" y="1857632"/>
                <a:ext cx="1371600" cy="13716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2345722" y="1857632"/>
                <a:ext cx="255373" cy="338554"/>
              </a:xfrm>
              <a:prstGeom prst="rect">
                <a:avLst/>
              </a:prstGeom>
              <a:noFill/>
            </p:spPr>
            <p:txBody>
              <a:bodyPr wrap="square" rtlCol="0">
                <a:spAutoFit/>
              </a:bodyPr>
              <a:lstStyle/>
              <a:p>
                <a:pPr algn="ctr"/>
                <a:r>
                  <a:rPr lang="en-US" sz="1600" dirty="0"/>
                  <a:t>0</a:t>
                </a:r>
              </a:p>
            </p:txBody>
          </p:sp>
          <p:sp>
            <p:nvSpPr>
              <p:cNvPr id="34" name="TextBox 33"/>
              <p:cNvSpPr txBox="1"/>
              <p:nvPr/>
            </p:nvSpPr>
            <p:spPr>
              <a:xfrm>
                <a:off x="2345722" y="2913444"/>
                <a:ext cx="255373" cy="338554"/>
              </a:xfrm>
              <a:prstGeom prst="rect">
                <a:avLst/>
              </a:prstGeom>
              <a:noFill/>
            </p:spPr>
            <p:txBody>
              <a:bodyPr wrap="square" rtlCol="0">
                <a:spAutoFit/>
              </a:bodyPr>
              <a:lstStyle/>
              <a:p>
                <a:pPr algn="ctr"/>
                <a:r>
                  <a:rPr lang="en-US" sz="1600" dirty="0"/>
                  <a:t>2</a:t>
                </a:r>
              </a:p>
            </p:txBody>
          </p:sp>
          <p:sp>
            <p:nvSpPr>
              <p:cNvPr id="35" name="TextBox 34"/>
              <p:cNvSpPr txBox="1"/>
              <p:nvPr/>
            </p:nvSpPr>
            <p:spPr>
              <a:xfrm>
                <a:off x="2875001" y="2374155"/>
                <a:ext cx="255373" cy="338554"/>
              </a:xfrm>
              <a:prstGeom prst="rect">
                <a:avLst/>
              </a:prstGeom>
              <a:noFill/>
            </p:spPr>
            <p:txBody>
              <a:bodyPr wrap="square" rtlCol="0">
                <a:spAutoFit/>
              </a:bodyPr>
              <a:lstStyle/>
              <a:p>
                <a:pPr algn="ctr"/>
                <a:r>
                  <a:rPr lang="en-US" sz="1600" dirty="0"/>
                  <a:t>1</a:t>
                </a:r>
              </a:p>
            </p:txBody>
          </p:sp>
          <p:sp>
            <p:nvSpPr>
              <p:cNvPr id="36" name="TextBox 35"/>
              <p:cNvSpPr txBox="1"/>
              <p:nvPr/>
            </p:nvSpPr>
            <p:spPr>
              <a:xfrm>
                <a:off x="1820560" y="2374155"/>
                <a:ext cx="255373" cy="338554"/>
              </a:xfrm>
              <a:prstGeom prst="rect">
                <a:avLst/>
              </a:prstGeom>
              <a:noFill/>
            </p:spPr>
            <p:txBody>
              <a:bodyPr wrap="square" rtlCol="0">
                <a:spAutoFit/>
              </a:bodyPr>
              <a:lstStyle/>
              <a:p>
                <a:pPr algn="ctr"/>
                <a:r>
                  <a:rPr lang="en-US" sz="1600" dirty="0"/>
                  <a:t>3</a:t>
                </a:r>
              </a:p>
            </p:txBody>
          </p:sp>
          <p:grpSp>
            <p:nvGrpSpPr>
              <p:cNvPr id="37" name="Group 36"/>
              <p:cNvGrpSpPr/>
              <p:nvPr/>
            </p:nvGrpSpPr>
            <p:grpSpPr>
              <a:xfrm>
                <a:off x="2243263" y="2302732"/>
                <a:ext cx="460291" cy="481400"/>
                <a:chOff x="2385880" y="2429132"/>
                <a:chExt cx="460291" cy="481400"/>
              </a:xfrm>
            </p:grpSpPr>
            <p:sp>
              <p:nvSpPr>
                <p:cNvPr id="38" name="Oval 37"/>
                <p:cNvSpPr/>
                <p:nvPr/>
              </p:nvSpPr>
              <p:spPr>
                <a:xfrm>
                  <a:off x="2385880" y="2429132"/>
                  <a:ext cx="460291" cy="4814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2445091" y="2500555"/>
                  <a:ext cx="341868" cy="338554"/>
                </a:xfrm>
                <a:prstGeom prst="rect">
                  <a:avLst/>
                </a:prstGeom>
                <a:noFill/>
                <a:ln>
                  <a:noFill/>
                </a:ln>
              </p:spPr>
              <p:txBody>
                <a:bodyPr wrap="square" rtlCol="0">
                  <a:spAutoFit/>
                </a:bodyPr>
                <a:lstStyle/>
                <a:p>
                  <a:pPr algn="ctr"/>
                  <a:r>
                    <a:rPr lang="en-US" sz="1600" dirty="0">
                      <a:solidFill>
                        <a:schemeClr val="accent1"/>
                      </a:solidFill>
                    </a:rPr>
                    <a:t>3</a:t>
                  </a:r>
                </a:p>
              </p:txBody>
            </p:sp>
          </p:grpSp>
        </p:grpSp>
        <p:grpSp>
          <p:nvGrpSpPr>
            <p:cNvPr id="40" name="Group 39"/>
            <p:cNvGrpSpPr/>
            <p:nvPr/>
          </p:nvGrpSpPr>
          <p:grpSpPr>
            <a:xfrm>
              <a:off x="3315717" y="3383496"/>
              <a:ext cx="1371600" cy="1394366"/>
              <a:chOff x="1787608" y="1857632"/>
              <a:chExt cx="1371600" cy="1394366"/>
            </a:xfrm>
          </p:grpSpPr>
          <p:sp>
            <p:nvSpPr>
              <p:cNvPr id="41" name="Rectangle 40"/>
              <p:cNvSpPr/>
              <p:nvPr/>
            </p:nvSpPr>
            <p:spPr>
              <a:xfrm>
                <a:off x="1787608" y="1857632"/>
                <a:ext cx="1371600" cy="13716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2345722" y="1857632"/>
                <a:ext cx="255373" cy="338554"/>
              </a:xfrm>
              <a:prstGeom prst="rect">
                <a:avLst/>
              </a:prstGeom>
              <a:noFill/>
            </p:spPr>
            <p:txBody>
              <a:bodyPr wrap="square" rtlCol="0">
                <a:spAutoFit/>
              </a:bodyPr>
              <a:lstStyle/>
              <a:p>
                <a:pPr algn="ctr"/>
                <a:r>
                  <a:rPr lang="en-US" sz="1600" dirty="0"/>
                  <a:t>0</a:t>
                </a:r>
              </a:p>
            </p:txBody>
          </p:sp>
          <p:sp>
            <p:nvSpPr>
              <p:cNvPr id="43" name="TextBox 42"/>
              <p:cNvSpPr txBox="1"/>
              <p:nvPr/>
            </p:nvSpPr>
            <p:spPr>
              <a:xfrm>
                <a:off x="2345722" y="2913444"/>
                <a:ext cx="255373" cy="338554"/>
              </a:xfrm>
              <a:prstGeom prst="rect">
                <a:avLst/>
              </a:prstGeom>
              <a:noFill/>
            </p:spPr>
            <p:txBody>
              <a:bodyPr wrap="square" rtlCol="0">
                <a:spAutoFit/>
              </a:bodyPr>
              <a:lstStyle/>
              <a:p>
                <a:pPr algn="ctr"/>
                <a:r>
                  <a:rPr lang="en-US" sz="1600" dirty="0"/>
                  <a:t>2</a:t>
                </a:r>
              </a:p>
            </p:txBody>
          </p:sp>
          <p:sp>
            <p:nvSpPr>
              <p:cNvPr id="44" name="TextBox 43"/>
              <p:cNvSpPr txBox="1"/>
              <p:nvPr/>
            </p:nvSpPr>
            <p:spPr>
              <a:xfrm>
                <a:off x="2875001" y="2374155"/>
                <a:ext cx="255373" cy="338554"/>
              </a:xfrm>
              <a:prstGeom prst="rect">
                <a:avLst/>
              </a:prstGeom>
              <a:noFill/>
            </p:spPr>
            <p:txBody>
              <a:bodyPr wrap="square" rtlCol="0">
                <a:spAutoFit/>
              </a:bodyPr>
              <a:lstStyle/>
              <a:p>
                <a:pPr algn="ctr"/>
                <a:r>
                  <a:rPr lang="en-US" sz="1600" dirty="0"/>
                  <a:t>1</a:t>
                </a:r>
              </a:p>
            </p:txBody>
          </p:sp>
          <p:sp>
            <p:nvSpPr>
              <p:cNvPr id="45" name="TextBox 44"/>
              <p:cNvSpPr txBox="1"/>
              <p:nvPr/>
            </p:nvSpPr>
            <p:spPr>
              <a:xfrm>
                <a:off x="1820560" y="2374155"/>
                <a:ext cx="255373" cy="338554"/>
              </a:xfrm>
              <a:prstGeom prst="rect">
                <a:avLst/>
              </a:prstGeom>
              <a:noFill/>
            </p:spPr>
            <p:txBody>
              <a:bodyPr wrap="square" rtlCol="0">
                <a:spAutoFit/>
              </a:bodyPr>
              <a:lstStyle/>
              <a:p>
                <a:pPr algn="ctr"/>
                <a:r>
                  <a:rPr lang="en-US" sz="1600" dirty="0"/>
                  <a:t>3</a:t>
                </a:r>
              </a:p>
            </p:txBody>
          </p:sp>
          <p:grpSp>
            <p:nvGrpSpPr>
              <p:cNvPr id="46" name="Group 45"/>
              <p:cNvGrpSpPr/>
              <p:nvPr/>
            </p:nvGrpSpPr>
            <p:grpSpPr>
              <a:xfrm>
                <a:off x="2243263" y="2302732"/>
                <a:ext cx="460291" cy="481400"/>
                <a:chOff x="2385880" y="2429132"/>
                <a:chExt cx="460291" cy="481400"/>
              </a:xfrm>
            </p:grpSpPr>
            <p:sp>
              <p:nvSpPr>
                <p:cNvPr id="47" name="Oval 46"/>
                <p:cNvSpPr/>
                <p:nvPr/>
              </p:nvSpPr>
              <p:spPr>
                <a:xfrm>
                  <a:off x="2385880" y="2429132"/>
                  <a:ext cx="460291" cy="4814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2445091" y="2500555"/>
                  <a:ext cx="341868" cy="338554"/>
                </a:xfrm>
                <a:prstGeom prst="rect">
                  <a:avLst/>
                </a:prstGeom>
                <a:noFill/>
                <a:ln>
                  <a:noFill/>
                </a:ln>
              </p:spPr>
              <p:txBody>
                <a:bodyPr wrap="square" rtlCol="0">
                  <a:spAutoFit/>
                </a:bodyPr>
                <a:lstStyle/>
                <a:p>
                  <a:pPr algn="ctr"/>
                  <a:r>
                    <a:rPr lang="en-US" sz="1600" dirty="0">
                      <a:solidFill>
                        <a:schemeClr val="accent1"/>
                      </a:solidFill>
                    </a:rPr>
                    <a:t>4</a:t>
                  </a:r>
                </a:p>
              </p:txBody>
            </p:sp>
          </p:grpSp>
        </p:grpSp>
        <p:grpSp>
          <p:nvGrpSpPr>
            <p:cNvPr id="49" name="Group 48"/>
            <p:cNvGrpSpPr/>
            <p:nvPr/>
          </p:nvGrpSpPr>
          <p:grpSpPr>
            <a:xfrm>
              <a:off x="4840751" y="3383496"/>
              <a:ext cx="1371600" cy="1394366"/>
              <a:chOff x="1787608" y="1857632"/>
              <a:chExt cx="1371600" cy="1394366"/>
            </a:xfrm>
          </p:grpSpPr>
          <p:sp>
            <p:nvSpPr>
              <p:cNvPr id="50" name="Rectangle 49"/>
              <p:cNvSpPr/>
              <p:nvPr/>
            </p:nvSpPr>
            <p:spPr>
              <a:xfrm>
                <a:off x="1787608" y="1857632"/>
                <a:ext cx="1371600" cy="13716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2345722" y="1857632"/>
                <a:ext cx="255373" cy="338554"/>
              </a:xfrm>
              <a:prstGeom prst="rect">
                <a:avLst/>
              </a:prstGeom>
              <a:noFill/>
            </p:spPr>
            <p:txBody>
              <a:bodyPr wrap="square" rtlCol="0">
                <a:spAutoFit/>
              </a:bodyPr>
              <a:lstStyle/>
              <a:p>
                <a:pPr algn="ctr"/>
                <a:r>
                  <a:rPr lang="en-US" sz="1600" dirty="0"/>
                  <a:t>0</a:t>
                </a:r>
              </a:p>
            </p:txBody>
          </p:sp>
          <p:sp>
            <p:nvSpPr>
              <p:cNvPr id="52" name="TextBox 51"/>
              <p:cNvSpPr txBox="1"/>
              <p:nvPr/>
            </p:nvSpPr>
            <p:spPr>
              <a:xfrm>
                <a:off x="2345722" y="2913444"/>
                <a:ext cx="255373" cy="338554"/>
              </a:xfrm>
              <a:prstGeom prst="rect">
                <a:avLst/>
              </a:prstGeom>
              <a:noFill/>
            </p:spPr>
            <p:txBody>
              <a:bodyPr wrap="square" rtlCol="0">
                <a:spAutoFit/>
              </a:bodyPr>
              <a:lstStyle/>
              <a:p>
                <a:pPr algn="ctr"/>
                <a:r>
                  <a:rPr lang="en-US" sz="1600" dirty="0"/>
                  <a:t>2</a:t>
                </a:r>
              </a:p>
            </p:txBody>
          </p:sp>
          <p:sp>
            <p:nvSpPr>
              <p:cNvPr id="53" name="TextBox 52"/>
              <p:cNvSpPr txBox="1"/>
              <p:nvPr/>
            </p:nvSpPr>
            <p:spPr>
              <a:xfrm>
                <a:off x="2875001" y="2374155"/>
                <a:ext cx="255373" cy="338554"/>
              </a:xfrm>
              <a:prstGeom prst="rect">
                <a:avLst/>
              </a:prstGeom>
              <a:noFill/>
            </p:spPr>
            <p:txBody>
              <a:bodyPr wrap="square" rtlCol="0">
                <a:spAutoFit/>
              </a:bodyPr>
              <a:lstStyle/>
              <a:p>
                <a:pPr algn="ctr"/>
                <a:r>
                  <a:rPr lang="en-US" sz="1600" dirty="0"/>
                  <a:t>1</a:t>
                </a:r>
              </a:p>
            </p:txBody>
          </p:sp>
          <p:sp>
            <p:nvSpPr>
              <p:cNvPr id="54" name="TextBox 53"/>
              <p:cNvSpPr txBox="1"/>
              <p:nvPr/>
            </p:nvSpPr>
            <p:spPr>
              <a:xfrm>
                <a:off x="1820560" y="2374155"/>
                <a:ext cx="255373" cy="338554"/>
              </a:xfrm>
              <a:prstGeom prst="rect">
                <a:avLst/>
              </a:prstGeom>
              <a:noFill/>
            </p:spPr>
            <p:txBody>
              <a:bodyPr wrap="square" rtlCol="0">
                <a:spAutoFit/>
              </a:bodyPr>
              <a:lstStyle/>
              <a:p>
                <a:pPr algn="ctr"/>
                <a:r>
                  <a:rPr lang="en-US" sz="1600" dirty="0"/>
                  <a:t>3</a:t>
                </a:r>
              </a:p>
            </p:txBody>
          </p:sp>
          <p:grpSp>
            <p:nvGrpSpPr>
              <p:cNvPr id="55" name="Group 54"/>
              <p:cNvGrpSpPr/>
              <p:nvPr/>
            </p:nvGrpSpPr>
            <p:grpSpPr>
              <a:xfrm>
                <a:off x="2243263" y="2302732"/>
                <a:ext cx="460291" cy="481400"/>
                <a:chOff x="2385880" y="2429132"/>
                <a:chExt cx="460291" cy="481400"/>
              </a:xfrm>
            </p:grpSpPr>
            <p:sp>
              <p:nvSpPr>
                <p:cNvPr id="56" name="Oval 55"/>
                <p:cNvSpPr/>
                <p:nvPr/>
              </p:nvSpPr>
              <p:spPr>
                <a:xfrm>
                  <a:off x="2385880" y="2429132"/>
                  <a:ext cx="460291" cy="4814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2445091" y="2500555"/>
                  <a:ext cx="341868" cy="338554"/>
                </a:xfrm>
                <a:prstGeom prst="rect">
                  <a:avLst/>
                </a:prstGeom>
                <a:noFill/>
                <a:ln>
                  <a:noFill/>
                </a:ln>
              </p:spPr>
              <p:txBody>
                <a:bodyPr wrap="square" rtlCol="0">
                  <a:spAutoFit/>
                </a:bodyPr>
                <a:lstStyle/>
                <a:p>
                  <a:pPr algn="ctr"/>
                  <a:r>
                    <a:rPr lang="en-US" sz="1600" dirty="0">
                      <a:solidFill>
                        <a:schemeClr val="accent1"/>
                      </a:solidFill>
                    </a:rPr>
                    <a:t>5</a:t>
                  </a:r>
                </a:p>
              </p:txBody>
            </p:sp>
          </p:grpSp>
        </p:grpSp>
        <p:grpSp>
          <p:nvGrpSpPr>
            <p:cNvPr id="58" name="Group 57"/>
            <p:cNvGrpSpPr/>
            <p:nvPr/>
          </p:nvGrpSpPr>
          <p:grpSpPr>
            <a:xfrm>
              <a:off x="1790682" y="4907174"/>
              <a:ext cx="1371600" cy="1394366"/>
              <a:chOff x="1787608" y="1857632"/>
              <a:chExt cx="1371600" cy="1394366"/>
            </a:xfrm>
          </p:grpSpPr>
          <p:sp>
            <p:nvSpPr>
              <p:cNvPr id="59" name="Rectangle 58"/>
              <p:cNvSpPr/>
              <p:nvPr/>
            </p:nvSpPr>
            <p:spPr>
              <a:xfrm>
                <a:off x="1787608" y="1857632"/>
                <a:ext cx="1371600" cy="13716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2345722" y="1857632"/>
                <a:ext cx="255373" cy="338554"/>
              </a:xfrm>
              <a:prstGeom prst="rect">
                <a:avLst/>
              </a:prstGeom>
              <a:noFill/>
            </p:spPr>
            <p:txBody>
              <a:bodyPr wrap="square" rtlCol="0">
                <a:spAutoFit/>
              </a:bodyPr>
              <a:lstStyle/>
              <a:p>
                <a:pPr algn="ctr"/>
                <a:r>
                  <a:rPr lang="en-US" sz="1600" dirty="0"/>
                  <a:t>0</a:t>
                </a:r>
              </a:p>
            </p:txBody>
          </p:sp>
          <p:sp>
            <p:nvSpPr>
              <p:cNvPr id="61" name="TextBox 60"/>
              <p:cNvSpPr txBox="1"/>
              <p:nvPr/>
            </p:nvSpPr>
            <p:spPr>
              <a:xfrm>
                <a:off x="2345722" y="2913444"/>
                <a:ext cx="255373" cy="338554"/>
              </a:xfrm>
              <a:prstGeom prst="rect">
                <a:avLst/>
              </a:prstGeom>
              <a:noFill/>
            </p:spPr>
            <p:txBody>
              <a:bodyPr wrap="square" rtlCol="0">
                <a:spAutoFit/>
              </a:bodyPr>
              <a:lstStyle/>
              <a:p>
                <a:pPr algn="ctr"/>
                <a:r>
                  <a:rPr lang="en-US" sz="1600" dirty="0"/>
                  <a:t>2</a:t>
                </a:r>
              </a:p>
            </p:txBody>
          </p:sp>
          <p:sp>
            <p:nvSpPr>
              <p:cNvPr id="62" name="TextBox 61"/>
              <p:cNvSpPr txBox="1"/>
              <p:nvPr/>
            </p:nvSpPr>
            <p:spPr>
              <a:xfrm>
                <a:off x="2875001" y="2374155"/>
                <a:ext cx="255373" cy="338554"/>
              </a:xfrm>
              <a:prstGeom prst="rect">
                <a:avLst/>
              </a:prstGeom>
              <a:noFill/>
            </p:spPr>
            <p:txBody>
              <a:bodyPr wrap="square" rtlCol="0">
                <a:spAutoFit/>
              </a:bodyPr>
              <a:lstStyle/>
              <a:p>
                <a:pPr algn="ctr"/>
                <a:r>
                  <a:rPr lang="en-US" sz="1600" dirty="0"/>
                  <a:t>1</a:t>
                </a:r>
              </a:p>
            </p:txBody>
          </p:sp>
          <p:sp>
            <p:nvSpPr>
              <p:cNvPr id="63" name="TextBox 62"/>
              <p:cNvSpPr txBox="1"/>
              <p:nvPr/>
            </p:nvSpPr>
            <p:spPr>
              <a:xfrm>
                <a:off x="1820560" y="2374155"/>
                <a:ext cx="255373" cy="338554"/>
              </a:xfrm>
              <a:prstGeom prst="rect">
                <a:avLst/>
              </a:prstGeom>
              <a:noFill/>
            </p:spPr>
            <p:txBody>
              <a:bodyPr wrap="square" rtlCol="0">
                <a:spAutoFit/>
              </a:bodyPr>
              <a:lstStyle/>
              <a:p>
                <a:pPr algn="ctr"/>
                <a:r>
                  <a:rPr lang="en-US" sz="1600" dirty="0"/>
                  <a:t>3</a:t>
                </a:r>
              </a:p>
            </p:txBody>
          </p:sp>
          <p:grpSp>
            <p:nvGrpSpPr>
              <p:cNvPr id="64" name="Group 63"/>
              <p:cNvGrpSpPr/>
              <p:nvPr/>
            </p:nvGrpSpPr>
            <p:grpSpPr>
              <a:xfrm>
                <a:off x="2243263" y="2302732"/>
                <a:ext cx="460291" cy="481400"/>
                <a:chOff x="2385880" y="2429132"/>
                <a:chExt cx="460291" cy="481400"/>
              </a:xfrm>
            </p:grpSpPr>
            <p:sp>
              <p:nvSpPr>
                <p:cNvPr id="65" name="Oval 64"/>
                <p:cNvSpPr/>
                <p:nvPr/>
              </p:nvSpPr>
              <p:spPr>
                <a:xfrm>
                  <a:off x="2385880" y="2429132"/>
                  <a:ext cx="460291" cy="4814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2445091" y="2500555"/>
                  <a:ext cx="341868" cy="338554"/>
                </a:xfrm>
                <a:prstGeom prst="rect">
                  <a:avLst/>
                </a:prstGeom>
                <a:noFill/>
                <a:ln>
                  <a:noFill/>
                </a:ln>
              </p:spPr>
              <p:txBody>
                <a:bodyPr wrap="square" rtlCol="0">
                  <a:spAutoFit/>
                </a:bodyPr>
                <a:lstStyle/>
                <a:p>
                  <a:pPr algn="ctr"/>
                  <a:r>
                    <a:rPr lang="en-US" sz="1600" dirty="0">
                      <a:solidFill>
                        <a:schemeClr val="accent1"/>
                      </a:solidFill>
                    </a:rPr>
                    <a:t>6</a:t>
                  </a:r>
                </a:p>
              </p:txBody>
            </p:sp>
          </p:grpSp>
        </p:grpSp>
        <p:grpSp>
          <p:nvGrpSpPr>
            <p:cNvPr id="76" name="Group 75"/>
            <p:cNvGrpSpPr/>
            <p:nvPr/>
          </p:nvGrpSpPr>
          <p:grpSpPr>
            <a:xfrm>
              <a:off x="3315717" y="1846249"/>
              <a:ext cx="1371600" cy="1394366"/>
              <a:chOff x="1787608" y="1857632"/>
              <a:chExt cx="1371600" cy="1394366"/>
            </a:xfrm>
          </p:grpSpPr>
          <p:sp>
            <p:nvSpPr>
              <p:cNvPr id="77" name="Rectangle 76"/>
              <p:cNvSpPr/>
              <p:nvPr/>
            </p:nvSpPr>
            <p:spPr>
              <a:xfrm>
                <a:off x="1787608" y="1857632"/>
                <a:ext cx="1371600" cy="13716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p:cNvSpPr txBox="1"/>
              <p:nvPr/>
            </p:nvSpPr>
            <p:spPr>
              <a:xfrm>
                <a:off x="2345722" y="1857632"/>
                <a:ext cx="255373" cy="338554"/>
              </a:xfrm>
              <a:prstGeom prst="rect">
                <a:avLst/>
              </a:prstGeom>
              <a:noFill/>
            </p:spPr>
            <p:txBody>
              <a:bodyPr wrap="square" rtlCol="0">
                <a:spAutoFit/>
              </a:bodyPr>
              <a:lstStyle/>
              <a:p>
                <a:pPr algn="ctr"/>
                <a:r>
                  <a:rPr lang="en-US" sz="1600" dirty="0"/>
                  <a:t>0</a:t>
                </a:r>
              </a:p>
            </p:txBody>
          </p:sp>
          <p:sp>
            <p:nvSpPr>
              <p:cNvPr id="79" name="TextBox 78"/>
              <p:cNvSpPr txBox="1"/>
              <p:nvPr/>
            </p:nvSpPr>
            <p:spPr>
              <a:xfrm>
                <a:off x="2345722" y="2913444"/>
                <a:ext cx="255373" cy="338554"/>
              </a:xfrm>
              <a:prstGeom prst="rect">
                <a:avLst/>
              </a:prstGeom>
              <a:noFill/>
            </p:spPr>
            <p:txBody>
              <a:bodyPr wrap="square" rtlCol="0">
                <a:spAutoFit/>
              </a:bodyPr>
              <a:lstStyle/>
              <a:p>
                <a:pPr algn="ctr"/>
                <a:r>
                  <a:rPr lang="en-US" sz="1600" dirty="0"/>
                  <a:t>2</a:t>
                </a:r>
              </a:p>
            </p:txBody>
          </p:sp>
          <p:sp>
            <p:nvSpPr>
              <p:cNvPr id="80" name="TextBox 79"/>
              <p:cNvSpPr txBox="1"/>
              <p:nvPr/>
            </p:nvSpPr>
            <p:spPr>
              <a:xfrm>
                <a:off x="2875001" y="2374155"/>
                <a:ext cx="255373" cy="338554"/>
              </a:xfrm>
              <a:prstGeom prst="rect">
                <a:avLst/>
              </a:prstGeom>
              <a:noFill/>
            </p:spPr>
            <p:txBody>
              <a:bodyPr wrap="square" rtlCol="0">
                <a:spAutoFit/>
              </a:bodyPr>
              <a:lstStyle/>
              <a:p>
                <a:pPr algn="ctr"/>
                <a:r>
                  <a:rPr lang="en-US" sz="1600" dirty="0"/>
                  <a:t>1</a:t>
                </a:r>
              </a:p>
            </p:txBody>
          </p:sp>
          <p:sp>
            <p:nvSpPr>
              <p:cNvPr id="81" name="TextBox 80"/>
              <p:cNvSpPr txBox="1"/>
              <p:nvPr/>
            </p:nvSpPr>
            <p:spPr>
              <a:xfrm>
                <a:off x="1820560" y="2374155"/>
                <a:ext cx="255373" cy="338554"/>
              </a:xfrm>
              <a:prstGeom prst="rect">
                <a:avLst/>
              </a:prstGeom>
              <a:noFill/>
            </p:spPr>
            <p:txBody>
              <a:bodyPr wrap="square" rtlCol="0">
                <a:spAutoFit/>
              </a:bodyPr>
              <a:lstStyle/>
              <a:p>
                <a:pPr algn="ctr"/>
                <a:r>
                  <a:rPr lang="en-US" sz="1600" dirty="0"/>
                  <a:t>3</a:t>
                </a:r>
              </a:p>
            </p:txBody>
          </p:sp>
          <p:grpSp>
            <p:nvGrpSpPr>
              <p:cNvPr id="82" name="Group 81"/>
              <p:cNvGrpSpPr/>
              <p:nvPr/>
            </p:nvGrpSpPr>
            <p:grpSpPr>
              <a:xfrm>
                <a:off x="2243263" y="2302732"/>
                <a:ext cx="460291" cy="481400"/>
                <a:chOff x="2385880" y="2429132"/>
                <a:chExt cx="460291" cy="481400"/>
              </a:xfrm>
            </p:grpSpPr>
            <p:sp>
              <p:nvSpPr>
                <p:cNvPr id="83" name="Oval 82"/>
                <p:cNvSpPr/>
                <p:nvPr/>
              </p:nvSpPr>
              <p:spPr>
                <a:xfrm>
                  <a:off x="2385880" y="2429132"/>
                  <a:ext cx="460291" cy="4814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p:cNvSpPr txBox="1"/>
                <p:nvPr/>
              </p:nvSpPr>
              <p:spPr>
                <a:xfrm>
                  <a:off x="2445091" y="2500555"/>
                  <a:ext cx="341868" cy="338554"/>
                </a:xfrm>
                <a:prstGeom prst="rect">
                  <a:avLst/>
                </a:prstGeom>
                <a:noFill/>
                <a:ln>
                  <a:noFill/>
                </a:ln>
              </p:spPr>
              <p:txBody>
                <a:bodyPr wrap="square" rtlCol="0">
                  <a:spAutoFit/>
                </a:bodyPr>
                <a:lstStyle/>
                <a:p>
                  <a:pPr algn="ctr"/>
                  <a:r>
                    <a:rPr lang="en-US" sz="1600" dirty="0">
                      <a:solidFill>
                        <a:schemeClr val="accent1"/>
                      </a:solidFill>
                    </a:rPr>
                    <a:t>1</a:t>
                  </a:r>
                </a:p>
              </p:txBody>
            </p:sp>
          </p:grpSp>
        </p:grpSp>
        <p:grpSp>
          <p:nvGrpSpPr>
            <p:cNvPr id="85" name="Group 84"/>
            <p:cNvGrpSpPr/>
            <p:nvPr/>
          </p:nvGrpSpPr>
          <p:grpSpPr>
            <a:xfrm>
              <a:off x="4840751" y="4907174"/>
              <a:ext cx="1371600" cy="1394366"/>
              <a:chOff x="1787608" y="1857632"/>
              <a:chExt cx="1371600" cy="1394366"/>
            </a:xfrm>
          </p:grpSpPr>
          <p:sp>
            <p:nvSpPr>
              <p:cNvPr id="86" name="Rectangle 85"/>
              <p:cNvSpPr/>
              <p:nvPr/>
            </p:nvSpPr>
            <p:spPr>
              <a:xfrm>
                <a:off x="1787608" y="1857632"/>
                <a:ext cx="1371600" cy="13716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p:cNvSpPr txBox="1"/>
              <p:nvPr/>
            </p:nvSpPr>
            <p:spPr>
              <a:xfrm>
                <a:off x="2345722" y="1857632"/>
                <a:ext cx="255373" cy="338554"/>
              </a:xfrm>
              <a:prstGeom prst="rect">
                <a:avLst/>
              </a:prstGeom>
              <a:noFill/>
            </p:spPr>
            <p:txBody>
              <a:bodyPr wrap="square" rtlCol="0">
                <a:spAutoFit/>
              </a:bodyPr>
              <a:lstStyle/>
              <a:p>
                <a:pPr algn="ctr"/>
                <a:r>
                  <a:rPr lang="en-US" sz="1600" dirty="0"/>
                  <a:t>0</a:t>
                </a:r>
              </a:p>
            </p:txBody>
          </p:sp>
          <p:sp>
            <p:nvSpPr>
              <p:cNvPr id="88" name="TextBox 87"/>
              <p:cNvSpPr txBox="1"/>
              <p:nvPr/>
            </p:nvSpPr>
            <p:spPr>
              <a:xfrm>
                <a:off x="2345722" y="2913444"/>
                <a:ext cx="255373" cy="338554"/>
              </a:xfrm>
              <a:prstGeom prst="rect">
                <a:avLst/>
              </a:prstGeom>
              <a:noFill/>
            </p:spPr>
            <p:txBody>
              <a:bodyPr wrap="square" rtlCol="0">
                <a:spAutoFit/>
              </a:bodyPr>
              <a:lstStyle/>
              <a:p>
                <a:pPr algn="ctr"/>
                <a:r>
                  <a:rPr lang="en-US" sz="1600" dirty="0"/>
                  <a:t>2</a:t>
                </a:r>
              </a:p>
            </p:txBody>
          </p:sp>
          <p:sp>
            <p:nvSpPr>
              <p:cNvPr id="89" name="TextBox 88"/>
              <p:cNvSpPr txBox="1"/>
              <p:nvPr/>
            </p:nvSpPr>
            <p:spPr>
              <a:xfrm>
                <a:off x="2875001" y="2374155"/>
                <a:ext cx="255373" cy="338554"/>
              </a:xfrm>
              <a:prstGeom prst="rect">
                <a:avLst/>
              </a:prstGeom>
              <a:noFill/>
            </p:spPr>
            <p:txBody>
              <a:bodyPr wrap="square" rtlCol="0">
                <a:spAutoFit/>
              </a:bodyPr>
              <a:lstStyle/>
              <a:p>
                <a:pPr algn="ctr"/>
                <a:r>
                  <a:rPr lang="en-US" sz="1600" dirty="0"/>
                  <a:t>1</a:t>
                </a:r>
              </a:p>
            </p:txBody>
          </p:sp>
          <p:sp>
            <p:nvSpPr>
              <p:cNvPr id="90" name="TextBox 89"/>
              <p:cNvSpPr txBox="1"/>
              <p:nvPr/>
            </p:nvSpPr>
            <p:spPr>
              <a:xfrm>
                <a:off x="1820560" y="2374155"/>
                <a:ext cx="255373" cy="338554"/>
              </a:xfrm>
              <a:prstGeom prst="rect">
                <a:avLst/>
              </a:prstGeom>
              <a:noFill/>
            </p:spPr>
            <p:txBody>
              <a:bodyPr wrap="square" rtlCol="0">
                <a:spAutoFit/>
              </a:bodyPr>
              <a:lstStyle/>
              <a:p>
                <a:pPr algn="ctr"/>
                <a:r>
                  <a:rPr lang="en-US" sz="1600" dirty="0"/>
                  <a:t>3</a:t>
                </a:r>
              </a:p>
            </p:txBody>
          </p:sp>
          <p:grpSp>
            <p:nvGrpSpPr>
              <p:cNvPr id="91" name="Group 90"/>
              <p:cNvGrpSpPr/>
              <p:nvPr/>
            </p:nvGrpSpPr>
            <p:grpSpPr>
              <a:xfrm>
                <a:off x="2243263" y="2302732"/>
                <a:ext cx="460291" cy="481400"/>
                <a:chOff x="2385880" y="2429132"/>
                <a:chExt cx="460291" cy="481400"/>
              </a:xfrm>
            </p:grpSpPr>
            <p:sp>
              <p:nvSpPr>
                <p:cNvPr id="92" name="Oval 91"/>
                <p:cNvSpPr/>
                <p:nvPr/>
              </p:nvSpPr>
              <p:spPr>
                <a:xfrm>
                  <a:off x="2385880" y="2429132"/>
                  <a:ext cx="460291" cy="4814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2445091" y="2500555"/>
                  <a:ext cx="341868" cy="338554"/>
                </a:xfrm>
                <a:prstGeom prst="rect">
                  <a:avLst/>
                </a:prstGeom>
                <a:noFill/>
                <a:ln>
                  <a:noFill/>
                </a:ln>
              </p:spPr>
              <p:txBody>
                <a:bodyPr wrap="square" rtlCol="0">
                  <a:spAutoFit/>
                </a:bodyPr>
                <a:lstStyle/>
                <a:p>
                  <a:pPr algn="ctr"/>
                  <a:r>
                    <a:rPr lang="en-US" sz="1600" dirty="0">
                      <a:solidFill>
                        <a:schemeClr val="accent1"/>
                      </a:solidFill>
                    </a:rPr>
                    <a:t>8</a:t>
                  </a:r>
                </a:p>
              </p:txBody>
            </p:sp>
          </p:grpSp>
        </p:grpSp>
      </p:grpSp>
      <p:sp>
        <p:nvSpPr>
          <p:cNvPr id="94" name="Rectangle 93"/>
          <p:cNvSpPr/>
          <p:nvPr/>
        </p:nvSpPr>
        <p:spPr>
          <a:xfrm>
            <a:off x="2868688" y="2400285"/>
            <a:ext cx="705610" cy="2459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2328081" y="2948384"/>
            <a:ext cx="276088" cy="7373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p:cNvSpPr txBox="1"/>
          <p:nvPr/>
        </p:nvSpPr>
        <p:spPr>
          <a:xfrm>
            <a:off x="6770465" y="2400285"/>
            <a:ext cx="1744885" cy="2554545"/>
          </a:xfrm>
          <a:prstGeom prst="rect">
            <a:avLst/>
          </a:prstGeom>
          <a:noFill/>
        </p:spPr>
        <p:txBody>
          <a:bodyPr wrap="square" rtlCol="0">
            <a:spAutoFit/>
          </a:bodyPr>
          <a:lstStyle/>
          <a:p>
            <a:pPr algn="ctr"/>
            <a:r>
              <a:rPr lang="en-US" sz="2000" dirty="0"/>
              <a:t>To place a tile in position </a:t>
            </a:r>
            <a:r>
              <a:rPr lang="en-US" sz="2000" b="1" dirty="0"/>
              <a:t>0</a:t>
            </a:r>
            <a:r>
              <a:rPr lang="en-US" sz="2000" dirty="0"/>
              <a:t>, the half image values at each of these </a:t>
            </a:r>
            <a:r>
              <a:rPr lang="en-US" sz="2000" b="1" u="sng" dirty="0">
                <a:solidFill>
                  <a:srgbClr val="FF0000"/>
                </a:solidFill>
              </a:rPr>
              <a:t>two</a:t>
            </a:r>
            <a:r>
              <a:rPr lang="en-US" sz="2000" dirty="0"/>
              <a:t> binding sites must have a valid sum!</a:t>
            </a:r>
          </a:p>
        </p:txBody>
      </p:sp>
      <p:sp>
        <p:nvSpPr>
          <p:cNvPr id="3" name="Slide Number Placeholder 2"/>
          <p:cNvSpPr>
            <a:spLocks noGrp="1"/>
          </p:cNvSpPr>
          <p:nvPr>
            <p:ph type="sldNum" sz="quarter" idx="12"/>
          </p:nvPr>
        </p:nvSpPr>
        <p:spPr/>
        <p:txBody>
          <a:bodyPr/>
          <a:lstStyle/>
          <a:p>
            <a:fld id="{650AD656-6FF9-465D-B7B0-1CD0DD39CD23}" type="slidenum">
              <a:rPr lang="en-US" smtClean="0"/>
              <a:t>38</a:t>
            </a:fld>
            <a:endParaRPr lang="en-US" dirty="0"/>
          </a:p>
        </p:txBody>
      </p:sp>
    </p:spTree>
    <p:extLst>
      <p:ext uri="{BB962C8B-B14F-4D97-AF65-F5344CB8AC3E}">
        <p14:creationId xmlns:p14="http://schemas.microsoft.com/office/powerpoint/2010/main" val="18887651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CanPlaceTile</a:t>
            </a:r>
            <a:r>
              <a:rPr lang="en-US" dirty="0"/>
              <a:t>() method</a:t>
            </a:r>
          </a:p>
        </p:txBody>
      </p:sp>
      <p:grpSp>
        <p:nvGrpSpPr>
          <p:cNvPr id="12" name="Group 11"/>
          <p:cNvGrpSpPr/>
          <p:nvPr/>
        </p:nvGrpSpPr>
        <p:grpSpPr>
          <a:xfrm>
            <a:off x="1790682" y="1846249"/>
            <a:ext cx="1371600" cy="1394366"/>
            <a:chOff x="1787608" y="1857632"/>
            <a:chExt cx="1371600" cy="1394366"/>
          </a:xfrm>
        </p:grpSpPr>
        <p:sp>
          <p:nvSpPr>
            <p:cNvPr id="4" name="Rectangle 3"/>
            <p:cNvSpPr/>
            <p:nvPr/>
          </p:nvSpPr>
          <p:spPr>
            <a:xfrm>
              <a:off x="1787608" y="1857632"/>
              <a:ext cx="1371600" cy="13716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345722" y="1857632"/>
              <a:ext cx="255373" cy="338554"/>
            </a:xfrm>
            <a:prstGeom prst="rect">
              <a:avLst/>
            </a:prstGeom>
            <a:noFill/>
          </p:spPr>
          <p:txBody>
            <a:bodyPr wrap="square" rtlCol="0">
              <a:spAutoFit/>
            </a:bodyPr>
            <a:lstStyle/>
            <a:p>
              <a:pPr algn="ctr"/>
              <a:r>
                <a:rPr lang="en-US" sz="1600" dirty="0"/>
                <a:t>0</a:t>
              </a:r>
            </a:p>
          </p:txBody>
        </p:sp>
        <p:sp>
          <p:nvSpPr>
            <p:cNvPr id="6" name="TextBox 5"/>
            <p:cNvSpPr txBox="1"/>
            <p:nvPr/>
          </p:nvSpPr>
          <p:spPr>
            <a:xfrm>
              <a:off x="2345722" y="2913444"/>
              <a:ext cx="255373" cy="338554"/>
            </a:xfrm>
            <a:prstGeom prst="rect">
              <a:avLst/>
            </a:prstGeom>
            <a:noFill/>
          </p:spPr>
          <p:txBody>
            <a:bodyPr wrap="square" rtlCol="0">
              <a:spAutoFit/>
            </a:bodyPr>
            <a:lstStyle/>
            <a:p>
              <a:pPr algn="ctr"/>
              <a:r>
                <a:rPr lang="en-US" sz="1600" dirty="0"/>
                <a:t>2</a:t>
              </a:r>
            </a:p>
          </p:txBody>
        </p:sp>
        <p:sp>
          <p:nvSpPr>
            <p:cNvPr id="7" name="TextBox 6"/>
            <p:cNvSpPr txBox="1"/>
            <p:nvPr/>
          </p:nvSpPr>
          <p:spPr>
            <a:xfrm>
              <a:off x="2875001" y="2374155"/>
              <a:ext cx="255373" cy="338554"/>
            </a:xfrm>
            <a:prstGeom prst="rect">
              <a:avLst/>
            </a:prstGeom>
            <a:noFill/>
          </p:spPr>
          <p:txBody>
            <a:bodyPr wrap="square" rtlCol="0">
              <a:spAutoFit/>
            </a:bodyPr>
            <a:lstStyle/>
            <a:p>
              <a:pPr algn="ctr"/>
              <a:r>
                <a:rPr lang="en-US" sz="1600" dirty="0"/>
                <a:t>1</a:t>
              </a:r>
            </a:p>
          </p:txBody>
        </p:sp>
        <p:sp>
          <p:nvSpPr>
            <p:cNvPr id="8" name="TextBox 7"/>
            <p:cNvSpPr txBox="1"/>
            <p:nvPr/>
          </p:nvSpPr>
          <p:spPr>
            <a:xfrm>
              <a:off x="1820560" y="2374155"/>
              <a:ext cx="255373" cy="338554"/>
            </a:xfrm>
            <a:prstGeom prst="rect">
              <a:avLst/>
            </a:prstGeom>
            <a:noFill/>
          </p:spPr>
          <p:txBody>
            <a:bodyPr wrap="square" rtlCol="0">
              <a:spAutoFit/>
            </a:bodyPr>
            <a:lstStyle/>
            <a:p>
              <a:pPr algn="ctr"/>
              <a:r>
                <a:rPr lang="en-US" sz="1600" dirty="0"/>
                <a:t>3</a:t>
              </a:r>
            </a:p>
          </p:txBody>
        </p:sp>
        <p:grpSp>
          <p:nvGrpSpPr>
            <p:cNvPr id="11" name="Group 10"/>
            <p:cNvGrpSpPr/>
            <p:nvPr/>
          </p:nvGrpSpPr>
          <p:grpSpPr>
            <a:xfrm>
              <a:off x="2243263" y="2302732"/>
              <a:ext cx="460291" cy="481400"/>
              <a:chOff x="2385880" y="2429132"/>
              <a:chExt cx="460291" cy="481400"/>
            </a:xfrm>
          </p:grpSpPr>
          <p:sp>
            <p:nvSpPr>
              <p:cNvPr id="9" name="Oval 8"/>
              <p:cNvSpPr/>
              <p:nvPr/>
            </p:nvSpPr>
            <p:spPr>
              <a:xfrm>
                <a:off x="2385880" y="2429132"/>
                <a:ext cx="460291" cy="4814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445091" y="2500555"/>
                <a:ext cx="341868" cy="338554"/>
              </a:xfrm>
              <a:prstGeom prst="rect">
                <a:avLst/>
              </a:prstGeom>
              <a:noFill/>
              <a:ln>
                <a:noFill/>
              </a:ln>
            </p:spPr>
            <p:txBody>
              <a:bodyPr wrap="square" rtlCol="0">
                <a:spAutoFit/>
              </a:bodyPr>
              <a:lstStyle/>
              <a:p>
                <a:pPr algn="ctr"/>
                <a:r>
                  <a:rPr lang="en-US" sz="1600" dirty="0">
                    <a:solidFill>
                      <a:schemeClr val="accent1"/>
                    </a:solidFill>
                  </a:rPr>
                  <a:t>0</a:t>
                </a:r>
              </a:p>
            </p:txBody>
          </p:sp>
        </p:grpSp>
      </p:grpSp>
      <p:grpSp>
        <p:nvGrpSpPr>
          <p:cNvPr id="13" name="Group 12"/>
          <p:cNvGrpSpPr/>
          <p:nvPr/>
        </p:nvGrpSpPr>
        <p:grpSpPr>
          <a:xfrm>
            <a:off x="3315717" y="4907174"/>
            <a:ext cx="1371600" cy="1394366"/>
            <a:chOff x="1787608" y="1857632"/>
            <a:chExt cx="1371600" cy="1394366"/>
          </a:xfrm>
        </p:grpSpPr>
        <p:sp>
          <p:nvSpPr>
            <p:cNvPr id="14" name="Rectangle 13"/>
            <p:cNvSpPr/>
            <p:nvPr/>
          </p:nvSpPr>
          <p:spPr>
            <a:xfrm>
              <a:off x="1787608" y="1857632"/>
              <a:ext cx="1371600" cy="13716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345722" y="1857632"/>
              <a:ext cx="255373" cy="338554"/>
            </a:xfrm>
            <a:prstGeom prst="rect">
              <a:avLst/>
            </a:prstGeom>
            <a:noFill/>
          </p:spPr>
          <p:txBody>
            <a:bodyPr wrap="square" rtlCol="0">
              <a:spAutoFit/>
            </a:bodyPr>
            <a:lstStyle/>
            <a:p>
              <a:pPr algn="ctr"/>
              <a:r>
                <a:rPr lang="en-US" sz="1600" dirty="0"/>
                <a:t>0</a:t>
              </a:r>
            </a:p>
          </p:txBody>
        </p:sp>
        <p:sp>
          <p:nvSpPr>
            <p:cNvPr id="16" name="TextBox 15"/>
            <p:cNvSpPr txBox="1"/>
            <p:nvPr/>
          </p:nvSpPr>
          <p:spPr>
            <a:xfrm>
              <a:off x="2345722" y="2913444"/>
              <a:ext cx="255373" cy="338554"/>
            </a:xfrm>
            <a:prstGeom prst="rect">
              <a:avLst/>
            </a:prstGeom>
            <a:noFill/>
          </p:spPr>
          <p:txBody>
            <a:bodyPr wrap="square" rtlCol="0">
              <a:spAutoFit/>
            </a:bodyPr>
            <a:lstStyle/>
            <a:p>
              <a:pPr algn="ctr"/>
              <a:r>
                <a:rPr lang="en-US" sz="1600" dirty="0"/>
                <a:t>2</a:t>
              </a:r>
            </a:p>
          </p:txBody>
        </p:sp>
        <p:sp>
          <p:nvSpPr>
            <p:cNvPr id="17" name="TextBox 16"/>
            <p:cNvSpPr txBox="1"/>
            <p:nvPr/>
          </p:nvSpPr>
          <p:spPr>
            <a:xfrm>
              <a:off x="2875001" y="2374155"/>
              <a:ext cx="255373" cy="338554"/>
            </a:xfrm>
            <a:prstGeom prst="rect">
              <a:avLst/>
            </a:prstGeom>
            <a:noFill/>
          </p:spPr>
          <p:txBody>
            <a:bodyPr wrap="square" rtlCol="0">
              <a:spAutoFit/>
            </a:bodyPr>
            <a:lstStyle/>
            <a:p>
              <a:pPr algn="ctr"/>
              <a:r>
                <a:rPr lang="en-US" sz="1600" dirty="0"/>
                <a:t>1</a:t>
              </a:r>
            </a:p>
          </p:txBody>
        </p:sp>
        <p:sp>
          <p:nvSpPr>
            <p:cNvPr id="18" name="TextBox 17"/>
            <p:cNvSpPr txBox="1"/>
            <p:nvPr/>
          </p:nvSpPr>
          <p:spPr>
            <a:xfrm>
              <a:off x="1820560" y="2374155"/>
              <a:ext cx="255373" cy="338554"/>
            </a:xfrm>
            <a:prstGeom prst="rect">
              <a:avLst/>
            </a:prstGeom>
            <a:noFill/>
          </p:spPr>
          <p:txBody>
            <a:bodyPr wrap="square" rtlCol="0">
              <a:spAutoFit/>
            </a:bodyPr>
            <a:lstStyle/>
            <a:p>
              <a:pPr algn="ctr"/>
              <a:r>
                <a:rPr lang="en-US" sz="1600" dirty="0"/>
                <a:t>3</a:t>
              </a:r>
            </a:p>
          </p:txBody>
        </p:sp>
        <p:grpSp>
          <p:nvGrpSpPr>
            <p:cNvPr id="19" name="Group 18"/>
            <p:cNvGrpSpPr/>
            <p:nvPr/>
          </p:nvGrpSpPr>
          <p:grpSpPr>
            <a:xfrm>
              <a:off x="2243263" y="2302732"/>
              <a:ext cx="460291" cy="481400"/>
              <a:chOff x="2385880" y="2429132"/>
              <a:chExt cx="460291" cy="481400"/>
            </a:xfrm>
          </p:grpSpPr>
          <p:sp>
            <p:nvSpPr>
              <p:cNvPr id="20" name="Oval 19"/>
              <p:cNvSpPr/>
              <p:nvPr/>
            </p:nvSpPr>
            <p:spPr>
              <a:xfrm>
                <a:off x="2385880" y="2429132"/>
                <a:ext cx="460291" cy="4814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2445091" y="2500555"/>
                <a:ext cx="341868" cy="338554"/>
              </a:xfrm>
              <a:prstGeom prst="rect">
                <a:avLst/>
              </a:prstGeom>
              <a:noFill/>
              <a:ln>
                <a:noFill/>
              </a:ln>
            </p:spPr>
            <p:txBody>
              <a:bodyPr wrap="square" rtlCol="0">
                <a:spAutoFit/>
              </a:bodyPr>
              <a:lstStyle/>
              <a:p>
                <a:pPr algn="ctr"/>
                <a:r>
                  <a:rPr lang="en-US" sz="1600" dirty="0">
                    <a:solidFill>
                      <a:schemeClr val="accent1"/>
                    </a:solidFill>
                  </a:rPr>
                  <a:t>7</a:t>
                </a:r>
              </a:p>
            </p:txBody>
          </p:sp>
        </p:grpSp>
      </p:grpSp>
      <p:grpSp>
        <p:nvGrpSpPr>
          <p:cNvPr id="22" name="Group 21"/>
          <p:cNvGrpSpPr/>
          <p:nvPr/>
        </p:nvGrpSpPr>
        <p:grpSpPr>
          <a:xfrm>
            <a:off x="4840751" y="1846249"/>
            <a:ext cx="1371600" cy="1394366"/>
            <a:chOff x="1787608" y="1857632"/>
            <a:chExt cx="1371600" cy="1394366"/>
          </a:xfrm>
        </p:grpSpPr>
        <p:sp>
          <p:nvSpPr>
            <p:cNvPr id="23" name="Rectangle 22"/>
            <p:cNvSpPr/>
            <p:nvPr/>
          </p:nvSpPr>
          <p:spPr>
            <a:xfrm>
              <a:off x="1787608" y="1857632"/>
              <a:ext cx="1371600" cy="13716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2345722" y="1857632"/>
              <a:ext cx="255373" cy="338554"/>
            </a:xfrm>
            <a:prstGeom prst="rect">
              <a:avLst/>
            </a:prstGeom>
            <a:noFill/>
          </p:spPr>
          <p:txBody>
            <a:bodyPr wrap="square" rtlCol="0">
              <a:spAutoFit/>
            </a:bodyPr>
            <a:lstStyle/>
            <a:p>
              <a:pPr algn="ctr"/>
              <a:r>
                <a:rPr lang="en-US" sz="1600" dirty="0"/>
                <a:t>0</a:t>
              </a:r>
            </a:p>
          </p:txBody>
        </p:sp>
        <p:sp>
          <p:nvSpPr>
            <p:cNvPr id="25" name="TextBox 24"/>
            <p:cNvSpPr txBox="1"/>
            <p:nvPr/>
          </p:nvSpPr>
          <p:spPr>
            <a:xfrm>
              <a:off x="2345722" y="2913444"/>
              <a:ext cx="255373" cy="338554"/>
            </a:xfrm>
            <a:prstGeom prst="rect">
              <a:avLst/>
            </a:prstGeom>
            <a:noFill/>
          </p:spPr>
          <p:txBody>
            <a:bodyPr wrap="square" rtlCol="0">
              <a:spAutoFit/>
            </a:bodyPr>
            <a:lstStyle/>
            <a:p>
              <a:pPr algn="ctr"/>
              <a:r>
                <a:rPr lang="en-US" sz="1600" dirty="0"/>
                <a:t>2</a:t>
              </a:r>
            </a:p>
          </p:txBody>
        </p:sp>
        <p:sp>
          <p:nvSpPr>
            <p:cNvPr id="26" name="TextBox 25"/>
            <p:cNvSpPr txBox="1"/>
            <p:nvPr/>
          </p:nvSpPr>
          <p:spPr>
            <a:xfrm>
              <a:off x="2875001" y="2374155"/>
              <a:ext cx="255373" cy="338554"/>
            </a:xfrm>
            <a:prstGeom prst="rect">
              <a:avLst/>
            </a:prstGeom>
            <a:noFill/>
          </p:spPr>
          <p:txBody>
            <a:bodyPr wrap="square" rtlCol="0">
              <a:spAutoFit/>
            </a:bodyPr>
            <a:lstStyle/>
            <a:p>
              <a:pPr algn="ctr"/>
              <a:r>
                <a:rPr lang="en-US" sz="1600" dirty="0"/>
                <a:t>1</a:t>
              </a:r>
            </a:p>
          </p:txBody>
        </p:sp>
        <p:sp>
          <p:nvSpPr>
            <p:cNvPr id="27" name="TextBox 26"/>
            <p:cNvSpPr txBox="1"/>
            <p:nvPr/>
          </p:nvSpPr>
          <p:spPr>
            <a:xfrm>
              <a:off x="1820560" y="2374155"/>
              <a:ext cx="255373" cy="338554"/>
            </a:xfrm>
            <a:prstGeom prst="rect">
              <a:avLst/>
            </a:prstGeom>
            <a:noFill/>
          </p:spPr>
          <p:txBody>
            <a:bodyPr wrap="square" rtlCol="0">
              <a:spAutoFit/>
            </a:bodyPr>
            <a:lstStyle/>
            <a:p>
              <a:pPr algn="ctr"/>
              <a:r>
                <a:rPr lang="en-US" sz="1600" dirty="0"/>
                <a:t>3</a:t>
              </a:r>
            </a:p>
          </p:txBody>
        </p:sp>
        <p:grpSp>
          <p:nvGrpSpPr>
            <p:cNvPr id="28" name="Group 27"/>
            <p:cNvGrpSpPr/>
            <p:nvPr/>
          </p:nvGrpSpPr>
          <p:grpSpPr>
            <a:xfrm>
              <a:off x="2243263" y="2302732"/>
              <a:ext cx="460291" cy="481400"/>
              <a:chOff x="2385880" y="2429132"/>
              <a:chExt cx="460291" cy="481400"/>
            </a:xfrm>
          </p:grpSpPr>
          <p:sp>
            <p:nvSpPr>
              <p:cNvPr id="29" name="Oval 28"/>
              <p:cNvSpPr/>
              <p:nvPr/>
            </p:nvSpPr>
            <p:spPr>
              <a:xfrm>
                <a:off x="2385880" y="2429132"/>
                <a:ext cx="460291" cy="4814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2445091" y="2500555"/>
                <a:ext cx="341868" cy="338554"/>
              </a:xfrm>
              <a:prstGeom prst="rect">
                <a:avLst/>
              </a:prstGeom>
              <a:noFill/>
              <a:ln>
                <a:noFill/>
              </a:ln>
            </p:spPr>
            <p:txBody>
              <a:bodyPr wrap="square" rtlCol="0">
                <a:spAutoFit/>
              </a:bodyPr>
              <a:lstStyle/>
              <a:p>
                <a:pPr algn="ctr"/>
                <a:r>
                  <a:rPr lang="en-US" sz="1600" dirty="0">
                    <a:solidFill>
                      <a:schemeClr val="accent1"/>
                    </a:solidFill>
                  </a:rPr>
                  <a:t>2</a:t>
                </a:r>
              </a:p>
            </p:txBody>
          </p:sp>
        </p:grpSp>
      </p:grpSp>
      <p:grpSp>
        <p:nvGrpSpPr>
          <p:cNvPr id="31" name="Group 30"/>
          <p:cNvGrpSpPr/>
          <p:nvPr/>
        </p:nvGrpSpPr>
        <p:grpSpPr>
          <a:xfrm>
            <a:off x="1790682" y="3383496"/>
            <a:ext cx="1371600" cy="1394366"/>
            <a:chOff x="1787608" y="1857632"/>
            <a:chExt cx="1371600" cy="1394366"/>
          </a:xfrm>
        </p:grpSpPr>
        <p:sp>
          <p:nvSpPr>
            <p:cNvPr id="32" name="Rectangle 31"/>
            <p:cNvSpPr/>
            <p:nvPr/>
          </p:nvSpPr>
          <p:spPr>
            <a:xfrm>
              <a:off x="1787608" y="1857632"/>
              <a:ext cx="1371600" cy="13716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2345722" y="1857632"/>
              <a:ext cx="255373" cy="338554"/>
            </a:xfrm>
            <a:prstGeom prst="rect">
              <a:avLst/>
            </a:prstGeom>
            <a:noFill/>
          </p:spPr>
          <p:txBody>
            <a:bodyPr wrap="square" rtlCol="0">
              <a:spAutoFit/>
            </a:bodyPr>
            <a:lstStyle/>
            <a:p>
              <a:pPr algn="ctr"/>
              <a:r>
                <a:rPr lang="en-US" sz="1600" dirty="0"/>
                <a:t>0</a:t>
              </a:r>
            </a:p>
          </p:txBody>
        </p:sp>
        <p:sp>
          <p:nvSpPr>
            <p:cNvPr id="34" name="TextBox 33"/>
            <p:cNvSpPr txBox="1"/>
            <p:nvPr/>
          </p:nvSpPr>
          <p:spPr>
            <a:xfrm>
              <a:off x="2345722" y="2913444"/>
              <a:ext cx="255373" cy="338554"/>
            </a:xfrm>
            <a:prstGeom prst="rect">
              <a:avLst/>
            </a:prstGeom>
            <a:noFill/>
          </p:spPr>
          <p:txBody>
            <a:bodyPr wrap="square" rtlCol="0">
              <a:spAutoFit/>
            </a:bodyPr>
            <a:lstStyle/>
            <a:p>
              <a:pPr algn="ctr"/>
              <a:r>
                <a:rPr lang="en-US" sz="1600" dirty="0"/>
                <a:t>2</a:t>
              </a:r>
            </a:p>
          </p:txBody>
        </p:sp>
        <p:sp>
          <p:nvSpPr>
            <p:cNvPr id="35" name="TextBox 34"/>
            <p:cNvSpPr txBox="1"/>
            <p:nvPr/>
          </p:nvSpPr>
          <p:spPr>
            <a:xfrm>
              <a:off x="2875001" y="2374155"/>
              <a:ext cx="255373" cy="338554"/>
            </a:xfrm>
            <a:prstGeom prst="rect">
              <a:avLst/>
            </a:prstGeom>
            <a:noFill/>
          </p:spPr>
          <p:txBody>
            <a:bodyPr wrap="square" rtlCol="0">
              <a:spAutoFit/>
            </a:bodyPr>
            <a:lstStyle/>
            <a:p>
              <a:pPr algn="ctr"/>
              <a:r>
                <a:rPr lang="en-US" sz="1600" dirty="0"/>
                <a:t>1</a:t>
              </a:r>
            </a:p>
          </p:txBody>
        </p:sp>
        <p:sp>
          <p:nvSpPr>
            <p:cNvPr id="36" name="TextBox 35"/>
            <p:cNvSpPr txBox="1"/>
            <p:nvPr/>
          </p:nvSpPr>
          <p:spPr>
            <a:xfrm>
              <a:off x="1820560" y="2374155"/>
              <a:ext cx="255373" cy="338554"/>
            </a:xfrm>
            <a:prstGeom prst="rect">
              <a:avLst/>
            </a:prstGeom>
            <a:noFill/>
          </p:spPr>
          <p:txBody>
            <a:bodyPr wrap="square" rtlCol="0">
              <a:spAutoFit/>
            </a:bodyPr>
            <a:lstStyle/>
            <a:p>
              <a:pPr algn="ctr"/>
              <a:r>
                <a:rPr lang="en-US" sz="1600" dirty="0"/>
                <a:t>3</a:t>
              </a:r>
            </a:p>
          </p:txBody>
        </p:sp>
        <p:grpSp>
          <p:nvGrpSpPr>
            <p:cNvPr id="37" name="Group 36"/>
            <p:cNvGrpSpPr/>
            <p:nvPr/>
          </p:nvGrpSpPr>
          <p:grpSpPr>
            <a:xfrm>
              <a:off x="2243263" y="2302732"/>
              <a:ext cx="460291" cy="481400"/>
              <a:chOff x="2385880" y="2429132"/>
              <a:chExt cx="460291" cy="481400"/>
            </a:xfrm>
          </p:grpSpPr>
          <p:sp>
            <p:nvSpPr>
              <p:cNvPr id="38" name="Oval 37"/>
              <p:cNvSpPr/>
              <p:nvPr/>
            </p:nvSpPr>
            <p:spPr>
              <a:xfrm>
                <a:off x="2385880" y="2429132"/>
                <a:ext cx="460291" cy="4814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2445091" y="2500555"/>
                <a:ext cx="341868" cy="338554"/>
              </a:xfrm>
              <a:prstGeom prst="rect">
                <a:avLst/>
              </a:prstGeom>
              <a:noFill/>
              <a:ln>
                <a:noFill/>
              </a:ln>
            </p:spPr>
            <p:txBody>
              <a:bodyPr wrap="square" rtlCol="0">
                <a:spAutoFit/>
              </a:bodyPr>
              <a:lstStyle/>
              <a:p>
                <a:pPr algn="ctr"/>
                <a:r>
                  <a:rPr lang="en-US" sz="1600" dirty="0">
                    <a:solidFill>
                      <a:schemeClr val="accent1"/>
                    </a:solidFill>
                  </a:rPr>
                  <a:t>3</a:t>
                </a:r>
              </a:p>
            </p:txBody>
          </p:sp>
        </p:grpSp>
      </p:grpSp>
      <p:grpSp>
        <p:nvGrpSpPr>
          <p:cNvPr id="40" name="Group 39"/>
          <p:cNvGrpSpPr/>
          <p:nvPr/>
        </p:nvGrpSpPr>
        <p:grpSpPr>
          <a:xfrm>
            <a:off x="3315717" y="3383496"/>
            <a:ext cx="1371600" cy="1394366"/>
            <a:chOff x="1787608" y="1857632"/>
            <a:chExt cx="1371600" cy="1394366"/>
          </a:xfrm>
        </p:grpSpPr>
        <p:sp>
          <p:nvSpPr>
            <p:cNvPr id="41" name="Rectangle 40"/>
            <p:cNvSpPr/>
            <p:nvPr/>
          </p:nvSpPr>
          <p:spPr>
            <a:xfrm>
              <a:off x="1787608" y="1857632"/>
              <a:ext cx="1371600" cy="13716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2345722" y="1857632"/>
              <a:ext cx="255373" cy="338554"/>
            </a:xfrm>
            <a:prstGeom prst="rect">
              <a:avLst/>
            </a:prstGeom>
            <a:noFill/>
          </p:spPr>
          <p:txBody>
            <a:bodyPr wrap="square" rtlCol="0">
              <a:spAutoFit/>
            </a:bodyPr>
            <a:lstStyle/>
            <a:p>
              <a:pPr algn="ctr"/>
              <a:r>
                <a:rPr lang="en-US" sz="1600" dirty="0"/>
                <a:t>0</a:t>
              </a:r>
            </a:p>
          </p:txBody>
        </p:sp>
        <p:sp>
          <p:nvSpPr>
            <p:cNvPr id="43" name="TextBox 42"/>
            <p:cNvSpPr txBox="1"/>
            <p:nvPr/>
          </p:nvSpPr>
          <p:spPr>
            <a:xfrm>
              <a:off x="2345722" y="2913444"/>
              <a:ext cx="255373" cy="338554"/>
            </a:xfrm>
            <a:prstGeom prst="rect">
              <a:avLst/>
            </a:prstGeom>
            <a:noFill/>
          </p:spPr>
          <p:txBody>
            <a:bodyPr wrap="square" rtlCol="0">
              <a:spAutoFit/>
            </a:bodyPr>
            <a:lstStyle/>
            <a:p>
              <a:pPr algn="ctr"/>
              <a:r>
                <a:rPr lang="en-US" sz="1600" dirty="0"/>
                <a:t>2</a:t>
              </a:r>
            </a:p>
          </p:txBody>
        </p:sp>
        <p:sp>
          <p:nvSpPr>
            <p:cNvPr id="44" name="TextBox 43"/>
            <p:cNvSpPr txBox="1"/>
            <p:nvPr/>
          </p:nvSpPr>
          <p:spPr>
            <a:xfrm>
              <a:off x="2875001" y="2374155"/>
              <a:ext cx="255373" cy="338554"/>
            </a:xfrm>
            <a:prstGeom prst="rect">
              <a:avLst/>
            </a:prstGeom>
            <a:noFill/>
          </p:spPr>
          <p:txBody>
            <a:bodyPr wrap="square" rtlCol="0">
              <a:spAutoFit/>
            </a:bodyPr>
            <a:lstStyle/>
            <a:p>
              <a:pPr algn="ctr"/>
              <a:r>
                <a:rPr lang="en-US" sz="1600" dirty="0"/>
                <a:t>1</a:t>
              </a:r>
            </a:p>
          </p:txBody>
        </p:sp>
        <p:sp>
          <p:nvSpPr>
            <p:cNvPr id="45" name="TextBox 44"/>
            <p:cNvSpPr txBox="1"/>
            <p:nvPr/>
          </p:nvSpPr>
          <p:spPr>
            <a:xfrm>
              <a:off x="1820560" y="2374155"/>
              <a:ext cx="255373" cy="338554"/>
            </a:xfrm>
            <a:prstGeom prst="rect">
              <a:avLst/>
            </a:prstGeom>
            <a:noFill/>
          </p:spPr>
          <p:txBody>
            <a:bodyPr wrap="square" rtlCol="0">
              <a:spAutoFit/>
            </a:bodyPr>
            <a:lstStyle/>
            <a:p>
              <a:pPr algn="ctr"/>
              <a:r>
                <a:rPr lang="en-US" sz="1600" dirty="0"/>
                <a:t>3</a:t>
              </a:r>
            </a:p>
          </p:txBody>
        </p:sp>
        <p:grpSp>
          <p:nvGrpSpPr>
            <p:cNvPr id="46" name="Group 45"/>
            <p:cNvGrpSpPr/>
            <p:nvPr/>
          </p:nvGrpSpPr>
          <p:grpSpPr>
            <a:xfrm>
              <a:off x="2243263" y="2302732"/>
              <a:ext cx="460291" cy="481400"/>
              <a:chOff x="2385880" y="2429132"/>
              <a:chExt cx="460291" cy="481400"/>
            </a:xfrm>
          </p:grpSpPr>
          <p:sp>
            <p:nvSpPr>
              <p:cNvPr id="47" name="Oval 46"/>
              <p:cNvSpPr/>
              <p:nvPr/>
            </p:nvSpPr>
            <p:spPr>
              <a:xfrm>
                <a:off x="2385880" y="2429132"/>
                <a:ext cx="460291" cy="4814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2445091" y="2500555"/>
                <a:ext cx="341868" cy="338554"/>
              </a:xfrm>
              <a:prstGeom prst="rect">
                <a:avLst/>
              </a:prstGeom>
              <a:noFill/>
              <a:ln>
                <a:noFill/>
              </a:ln>
            </p:spPr>
            <p:txBody>
              <a:bodyPr wrap="square" rtlCol="0">
                <a:spAutoFit/>
              </a:bodyPr>
              <a:lstStyle/>
              <a:p>
                <a:pPr algn="ctr"/>
                <a:r>
                  <a:rPr lang="en-US" sz="1600" dirty="0">
                    <a:solidFill>
                      <a:schemeClr val="accent1"/>
                    </a:solidFill>
                  </a:rPr>
                  <a:t>4</a:t>
                </a:r>
              </a:p>
            </p:txBody>
          </p:sp>
        </p:grpSp>
      </p:grpSp>
      <p:grpSp>
        <p:nvGrpSpPr>
          <p:cNvPr id="49" name="Group 48"/>
          <p:cNvGrpSpPr/>
          <p:nvPr/>
        </p:nvGrpSpPr>
        <p:grpSpPr>
          <a:xfrm>
            <a:off x="4840751" y="3383496"/>
            <a:ext cx="1371600" cy="1394366"/>
            <a:chOff x="1787608" y="1857632"/>
            <a:chExt cx="1371600" cy="1394366"/>
          </a:xfrm>
        </p:grpSpPr>
        <p:sp>
          <p:nvSpPr>
            <p:cNvPr id="50" name="Rectangle 49"/>
            <p:cNvSpPr/>
            <p:nvPr/>
          </p:nvSpPr>
          <p:spPr>
            <a:xfrm>
              <a:off x="1787608" y="1857632"/>
              <a:ext cx="1371600" cy="13716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2345722" y="1857632"/>
              <a:ext cx="255373" cy="338554"/>
            </a:xfrm>
            <a:prstGeom prst="rect">
              <a:avLst/>
            </a:prstGeom>
            <a:noFill/>
          </p:spPr>
          <p:txBody>
            <a:bodyPr wrap="square" rtlCol="0">
              <a:spAutoFit/>
            </a:bodyPr>
            <a:lstStyle/>
            <a:p>
              <a:pPr algn="ctr"/>
              <a:r>
                <a:rPr lang="en-US" sz="1600" dirty="0"/>
                <a:t>0</a:t>
              </a:r>
            </a:p>
          </p:txBody>
        </p:sp>
        <p:sp>
          <p:nvSpPr>
            <p:cNvPr id="52" name="TextBox 51"/>
            <p:cNvSpPr txBox="1"/>
            <p:nvPr/>
          </p:nvSpPr>
          <p:spPr>
            <a:xfrm>
              <a:off x="2345722" y="2913444"/>
              <a:ext cx="255373" cy="338554"/>
            </a:xfrm>
            <a:prstGeom prst="rect">
              <a:avLst/>
            </a:prstGeom>
            <a:noFill/>
          </p:spPr>
          <p:txBody>
            <a:bodyPr wrap="square" rtlCol="0">
              <a:spAutoFit/>
            </a:bodyPr>
            <a:lstStyle/>
            <a:p>
              <a:pPr algn="ctr"/>
              <a:r>
                <a:rPr lang="en-US" sz="1600" dirty="0"/>
                <a:t>2</a:t>
              </a:r>
            </a:p>
          </p:txBody>
        </p:sp>
        <p:sp>
          <p:nvSpPr>
            <p:cNvPr id="53" name="TextBox 52"/>
            <p:cNvSpPr txBox="1"/>
            <p:nvPr/>
          </p:nvSpPr>
          <p:spPr>
            <a:xfrm>
              <a:off x="2875001" y="2374155"/>
              <a:ext cx="255373" cy="338554"/>
            </a:xfrm>
            <a:prstGeom prst="rect">
              <a:avLst/>
            </a:prstGeom>
            <a:noFill/>
          </p:spPr>
          <p:txBody>
            <a:bodyPr wrap="square" rtlCol="0">
              <a:spAutoFit/>
            </a:bodyPr>
            <a:lstStyle/>
            <a:p>
              <a:pPr algn="ctr"/>
              <a:r>
                <a:rPr lang="en-US" sz="1600" dirty="0"/>
                <a:t>1</a:t>
              </a:r>
            </a:p>
          </p:txBody>
        </p:sp>
        <p:sp>
          <p:nvSpPr>
            <p:cNvPr id="54" name="TextBox 53"/>
            <p:cNvSpPr txBox="1"/>
            <p:nvPr/>
          </p:nvSpPr>
          <p:spPr>
            <a:xfrm>
              <a:off x="1820560" y="2374155"/>
              <a:ext cx="255373" cy="338554"/>
            </a:xfrm>
            <a:prstGeom prst="rect">
              <a:avLst/>
            </a:prstGeom>
            <a:noFill/>
          </p:spPr>
          <p:txBody>
            <a:bodyPr wrap="square" rtlCol="0">
              <a:spAutoFit/>
            </a:bodyPr>
            <a:lstStyle/>
            <a:p>
              <a:pPr algn="ctr"/>
              <a:r>
                <a:rPr lang="en-US" sz="1600" dirty="0"/>
                <a:t>3</a:t>
              </a:r>
            </a:p>
          </p:txBody>
        </p:sp>
        <p:grpSp>
          <p:nvGrpSpPr>
            <p:cNvPr id="55" name="Group 54"/>
            <p:cNvGrpSpPr/>
            <p:nvPr/>
          </p:nvGrpSpPr>
          <p:grpSpPr>
            <a:xfrm>
              <a:off x="2243263" y="2302732"/>
              <a:ext cx="460291" cy="481400"/>
              <a:chOff x="2385880" y="2429132"/>
              <a:chExt cx="460291" cy="481400"/>
            </a:xfrm>
          </p:grpSpPr>
          <p:sp>
            <p:nvSpPr>
              <p:cNvPr id="56" name="Oval 55"/>
              <p:cNvSpPr/>
              <p:nvPr/>
            </p:nvSpPr>
            <p:spPr>
              <a:xfrm>
                <a:off x="2385880" y="2429132"/>
                <a:ext cx="460291" cy="4814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2445091" y="2500555"/>
                <a:ext cx="341868" cy="338554"/>
              </a:xfrm>
              <a:prstGeom prst="rect">
                <a:avLst/>
              </a:prstGeom>
              <a:noFill/>
              <a:ln>
                <a:noFill/>
              </a:ln>
            </p:spPr>
            <p:txBody>
              <a:bodyPr wrap="square" rtlCol="0">
                <a:spAutoFit/>
              </a:bodyPr>
              <a:lstStyle/>
              <a:p>
                <a:pPr algn="ctr"/>
                <a:r>
                  <a:rPr lang="en-US" sz="1600" dirty="0">
                    <a:solidFill>
                      <a:schemeClr val="accent1"/>
                    </a:solidFill>
                  </a:rPr>
                  <a:t>5</a:t>
                </a:r>
              </a:p>
            </p:txBody>
          </p:sp>
        </p:grpSp>
      </p:grpSp>
      <p:grpSp>
        <p:nvGrpSpPr>
          <p:cNvPr id="58" name="Group 57"/>
          <p:cNvGrpSpPr/>
          <p:nvPr/>
        </p:nvGrpSpPr>
        <p:grpSpPr>
          <a:xfrm>
            <a:off x="1790682" y="4907174"/>
            <a:ext cx="1371600" cy="1394366"/>
            <a:chOff x="1787608" y="1857632"/>
            <a:chExt cx="1371600" cy="1394366"/>
          </a:xfrm>
        </p:grpSpPr>
        <p:sp>
          <p:nvSpPr>
            <p:cNvPr id="59" name="Rectangle 58"/>
            <p:cNvSpPr/>
            <p:nvPr/>
          </p:nvSpPr>
          <p:spPr>
            <a:xfrm>
              <a:off x="1787608" y="1857632"/>
              <a:ext cx="1371600" cy="13716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2345722" y="1857632"/>
              <a:ext cx="255373" cy="338554"/>
            </a:xfrm>
            <a:prstGeom prst="rect">
              <a:avLst/>
            </a:prstGeom>
            <a:noFill/>
          </p:spPr>
          <p:txBody>
            <a:bodyPr wrap="square" rtlCol="0">
              <a:spAutoFit/>
            </a:bodyPr>
            <a:lstStyle/>
            <a:p>
              <a:pPr algn="ctr"/>
              <a:r>
                <a:rPr lang="en-US" sz="1600" dirty="0"/>
                <a:t>0</a:t>
              </a:r>
            </a:p>
          </p:txBody>
        </p:sp>
        <p:sp>
          <p:nvSpPr>
            <p:cNvPr id="61" name="TextBox 60"/>
            <p:cNvSpPr txBox="1"/>
            <p:nvPr/>
          </p:nvSpPr>
          <p:spPr>
            <a:xfrm>
              <a:off x="2345722" y="2913444"/>
              <a:ext cx="255373" cy="338554"/>
            </a:xfrm>
            <a:prstGeom prst="rect">
              <a:avLst/>
            </a:prstGeom>
            <a:noFill/>
          </p:spPr>
          <p:txBody>
            <a:bodyPr wrap="square" rtlCol="0">
              <a:spAutoFit/>
            </a:bodyPr>
            <a:lstStyle/>
            <a:p>
              <a:pPr algn="ctr"/>
              <a:r>
                <a:rPr lang="en-US" sz="1600" dirty="0"/>
                <a:t>2</a:t>
              </a:r>
            </a:p>
          </p:txBody>
        </p:sp>
        <p:sp>
          <p:nvSpPr>
            <p:cNvPr id="62" name="TextBox 61"/>
            <p:cNvSpPr txBox="1"/>
            <p:nvPr/>
          </p:nvSpPr>
          <p:spPr>
            <a:xfrm>
              <a:off x="2875001" y="2374155"/>
              <a:ext cx="255373" cy="338554"/>
            </a:xfrm>
            <a:prstGeom prst="rect">
              <a:avLst/>
            </a:prstGeom>
            <a:noFill/>
          </p:spPr>
          <p:txBody>
            <a:bodyPr wrap="square" rtlCol="0">
              <a:spAutoFit/>
            </a:bodyPr>
            <a:lstStyle/>
            <a:p>
              <a:pPr algn="ctr"/>
              <a:r>
                <a:rPr lang="en-US" sz="1600" dirty="0"/>
                <a:t>1</a:t>
              </a:r>
            </a:p>
          </p:txBody>
        </p:sp>
        <p:sp>
          <p:nvSpPr>
            <p:cNvPr id="63" name="TextBox 62"/>
            <p:cNvSpPr txBox="1"/>
            <p:nvPr/>
          </p:nvSpPr>
          <p:spPr>
            <a:xfrm>
              <a:off x="1820560" y="2374155"/>
              <a:ext cx="255373" cy="338554"/>
            </a:xfrm>
            <a:prstGeom prst="rect">
              <a:avLst/>
            </a:prstGeom>
            <a:noFill/>
          </p:spPr>
          <p:txBody>
            <a:bodyPr wrap="square" rtlCol="0">
              <a:spAutoFit/>
            </a:bodyPr>
            <a:lstStyle/>
            <a:p>
              <a:pPr algn="ctr"/>
              <a:r>
                <a:rPr lang="en-US" sz="1600" dirty="0"/>
                <a:t>3</a:t>
              </a:r>
            </a:p>
          </p:txBody>
        </p:sp>
        <p:grpSp>
          <p:nvGrpSpPr>
            <p:cNvPr id="64" name="Group 63"/>
            <p:cNvGrpSpPr/>
            <p:nvPr/>
          </p:nvGrpSpPr>
          <p:grpSpPr>
            <a:xfrm>
              <a:off x="2243263" y="2302732"/>
              <a:ext cx="460291" cy="481400"/>
              <a:chOff x="2385880" y="2429132"/>
              <a:chExt cx="460291" cy="481400"/>
            </a:xfrm>
          </p:grpSpPr>
          <p:sp>
            <p:nvSpPr>
              <p:cNvPr id="65" name="Oval 64"/>
              <p:cNvSpPr/>
              <p:nvPr/>
            </p:nvSpPr>
            <p:spPr>
              <a:xfrm>
                <a:off x="2385880" y="2429132"/>
                <a:ext cx="460291" cy="4814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2445091" y="2500555"/>
                <a:ext cx="341868" cy="338554"/>
              </a:xfrm>
              <a:prstGeom prst="rect">
                <a:avLst/>
              </a:prstGeom>
              <a:noFill/>
              <a:ln>
                <a:noFill/>
              </a:ln>
            </p:spPr>
            <p:txBody>
              <a:bodyPr wrap="square" rtlCol="0">
                <a:spAutoFit/>
              </a:bodyPr>
              <a:lstStyle/>
              <a:p>
                <a:pPr algn="ctr"/>
                <a:r>
                  <a:rPr lang="en-US" sz="1600" dirty="0">
                    <a:solidFill>
                      <a:schemeClr val="accent1"/>
                    </a:solidFill>
                  </a:rPr>
                  <a:t>6</a:t>
                </a:r>
              </a:p>
            </p:txBody>
          </p:sp>
        </p:grpSp>
      </p:grpSp>
      <p:grpSp>
        <p:nvGrpSpPr>
          <p:cNvPr id="76" name="Group 75"/>
          <p:cNvGrpSpPr/>
          <p:nvPr/>
        </p:nvGrpSpPr>
        <p:grpSpPr>
          <a:xfrm>
            <a:off x="3315717" y="1846249"/>
            <a:ext cx="1371600" cy="1394366"/>
            <a:chOff x="1787608" y="1857632"/>
            <a:chExt cx="1371600" cy="1394366"/>
          </a:xfrm>
        </p:grpSpPr>
        <p:sp>
          <p:nvSpPr>
            <p:cNvPr id="77" name="Rectangle 76"/>
            <p:cNvSpPr/>
            <p:nvPr/>
          </p:nvSpPr>
          <p:spPr>
            <a:xfrm>
              <a:off x="1787608" y="1857632"/>
              <a:ext cx="1371600" cy="13716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p:cNvSpPr txBox="1"/>
            <p:nvPr/>
          </p:nvSpPr>
          <p:spPr>
            <a:xfrm>
              <a:off x="2345722" y="1857632"/>
              <a:ext cx="255373" cy="338554"/>
            </a:xfrm>
            <a:prstGeom prst="rect">
              <a:avLst/>
            </a:prstGeom>
            <a:noFill/>
          </p:spPr>
          <p:txBody>
            <a:bodyPr wrap="square" rtlCol="0">
              <a:spAutoFit/>
            </a:bodyPr>
            <a:lstStyle/>
            <a:p>
              <a:pPr algn="ctr"/>
              <a:r>
                <a:rPr lang="en-US" sz="1600" dirty="0"/>
                <a:t>0</a:t>
              </a:r>
            </a:p>
          </p:txBody>
        </p:sp>
        <p:sp>
          <p:nvSpPr>
            <p:cNvPr id="79" name="TextBox 78"/>
            <p:cNvSpPr txBox="1"/>
            <p:nvPr/>
          </p:nvSpPr>
          <p:spPr>
            <a:xfrm>
              <a:off x="2345722" y="2913444"/>
              <a:ext cx="255373" cy="338554"/>
            </a:xfrm>
            <a:prstGeom prst="rect">
              <a:avLst/>
            </a:prstGeom>
            <a:noFill/>
          </p:spPr>
          <p:txBody>
            <a:bodyPr wrap="square" rtlCol="0">
              <a:spAutoFit/>
            </a:bodyPr>
            <a:lstStyle/>
            <a:p>
              <a:pPr algn="ctr"/>
              <a:r>
                <a:rPr lang="en-US" sz="1600" dirty="0"/>
                <a:t>2</a:t>
              </a:r>
            </a:p>
          </p:txBody>
        </p:sp>
        <p:sp>
          <p:nvSpPr>
            <p:cNvPr id="80" name="TextBox 79"/>
            <p:cNvSpPr txBox="1"/>
            <p:nvPr/>
          </p:nvSpPr>
          <p:spPr>
            <a:xfrm>
              <a:off x="2875001" y="2374155"/>
              <a:ext cx="255373" cy="338554"/>
            </a:xfrm>
            <a:prstGeom prst="rect">
              <a:avLst/>
            </a:prstGeom>
            <a:noFill/>
          </p:spPr>
          <p:txBody>
            <a:bodyPr wrap="square" rtlCol="0">
              <a:spAutoFit/>
            </a:bodyPr>
            <a:lstStyle/>
            <a:p>
              <a:pPr algn="ctr"/>
              <a:r>
                <a:rPr lang="en-US" sz="1600" dirty="0"/>
                <a:t>1</a:t>
              </a:r>
            </a:p>
          </p:txBody>
        </p:sp>
        <p:sp>
          <p:nvSpPr>
            <p:cNvPr id="81" name="TextBox 80"/>
            <p:cNvSpPr txBox="1"/>
            <p:nvPr/>
          </p:nvSpPr>
          <p:spPr>
            <a:xfrm>
              <a:off x="1820560" y="2374155"/>
              <a:ext cx="255373" cy="338554"/>
            </a:xfrm>
            <a:prstGeom prst="rect">
              <a:avLst/>
            </a:prstGeom>
            <a:noFill/>
          </p:spPr>
          <p:txBody>
            <a:bodyPr wrap="square" rtlCol="0">
              <a:spAutoFit/>
            </a:bodyPr>
            <a:lstStyle/>
            <a:p>
              <a:pPr algn="ctr"/>
              <a:r>
                <a:rPr lang="en-US" sz="1600" dirty="0"/>
                <a:t>3</a:t>
              </a:r>
            </a:p>
          </p:txBody>
        </p:sp>
        <p:grpSp>
          <p:nvGrpSpPr>
            <p:cNvPr id="82" name="Group 81"/>
            <p:cNvGrpSpPr/>
            <p:nvPr/>
          </p:nvGrpSpPr>
          <p:grpSpPr>
            <a:xfrm>
              <a:off x="2243263" y="2302732"/>
              <a:ext cx="460291" cy="481400"/>
              <a:chOff x="2385880" y="2429132"/>
              <a:chExt cx="460291" cy="481400"/>
            </a:xfrm>
          </p:grpSpPr>
          <p:sp>
            <p:nvSpPr>
              <p:cNvPr id="83" name="Oval 82"/>
              <p:cNvSpPr/>
              <p:nvPr/>
            </p:nvSpPr>
            <p:spPr>
              <a:xfrm>
                <a:off x="2385880" y="2429132"/>
                <a:ext cx="460291" cy="4814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p:cNvSpPr txBox="1"/>
              <p:nvPr/>
            </p:nvSpPr>
            <p:spPr>
              <a:xfrm>
                <a:off x="2445091" y="2500555"/>
                <a:ext cx="341868" cy="338554"/>
              </a:xfrm>
              <a:prstGeom prst="rect">
                <a:avLst/>
              </a:prstGeom>
              <a:noFill/>
              <a:ln>
                <a:noFill/>
              </a:ln>
            </p:spPr>
            <p:txBody>
              <a:bodyPr wrap="square" rtlCol="0">
                <a:spAutoFit/>
              </a:bodyPr>
              <a:lstStyle/>
              <a:p>
                <a:pPr algn="ctr"/>
                <a:r>
                  <a:rPr lang="en-US" sz="1600" dirty="0">
                    <a:solidFill>
                      <a:schemeClr val="accent1"/>
                    </a:solidFill>
                  </a:rPr>
                  <a:t>1</a:t>
                </a:r>
              </a:p>
            </p:txBody>
          </p:sp>
        </p:grpSp>
      </p:grpSp>
      <p:grpSp>
        <p:nvGrpSpPr>
          <p:cNvPr id="85" name="Group 84"/>
          <p:cNvGrpSpPr/>
          <p:nvPr/>
        </p:nvGrpSpPr>
        <p:grpSpPr>
          <a:xfrm>
            <a:off x="4840751" y="4907174"/>
            <a:ext cx="1371600" cy="1394366"/>
            <a:chOff x="1787608" y="1857632"/>
            <a:chExt cx="1371600" cy="1394366"/>
          </a:xfrm>
        </p:grpSpPr>
        <p:sp>
          <p:nvSpPr>
            <p:cNvPr id="86" name="Rectangle 85"/>
            <p:cNvSpPr/>
            <p:nvPr/>
          </p:nvSpPr>
          <p:spPr>
            <a:xfrm>
              <a:off x="1787608" y="1857632"/>
              <a:ext cx="1371600" cy="13716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p:cNvSpPr txBox="1"/>
            <p:nvPr/>
          </p:nvSpPr>
          <p:spPr>
            <a:xfrm>
              <a:off x="2345722" y="1857632"/>
              <a:ext cx="255373" cy="338554"/>
            </a:xfrm>
            <a:prstGeom prst="rect">
              <a:avLst/>
            </a:prstGeom>
            <a:noFill/>
          </p:spPr>
          <p:txBody>
            <a:bodyPr wrap="square" rtlCol="0">
              <a:spAutoFit/>
            </a:bodyPr>
            <a:lstStyle/>
            <a:p>
              <a:pPr algn="ctr"/>
              <a:r>
                <a:rPr lang="en-US" sz="1600" dirty="0"/>
                <a:t>0</a:t>
              </a:r>
            </a:p>
          </p:txBody>
        </p:sp>
        <p:sp>
          <p:nvSpPr>
            <p:cNvPr id="88" name="TextBox 87"/>
            <p:cNvSpPr txBox="1"/>
            <p:nvPr/>
          </p:nvSpPr>
          <p:spPr>
            <a:xfrm>
              <a:off x="2345722" y="2913444"/>
              <a:ext cx="255373" cy="338554"/>
            </a:xfrm>
            <a:prstGeom prst="rect">
              <a:avLst/>
            </a:prstGeom>
            <a:noFill/>
          </p:spPr>
          <p:txBody>
            <a:bodyPr wrap="square" rtlCol="0">
              <a:spAutoFit/>
            </a:bodyPr>
            <a:lstStyle/>
            <a:p>
              <a:pPr algn="ctr"/>
              <a:r>
                <a:rPr lang="en-US" sz="1600" dirty="0"/>
                <a:t>2</a:t>
              </a:r>
            </a:p>
          </p:txBody>
        </p:sp>
        <p:sp>
          <p:nvSpPr>
            <p:cNvPr id="89" name="TextBox 88"/>
            <p:cNvSpPr txBox="1"/>
            <p:nvPr/>
          </p:nvSpPr>
          <p:spPr>
            <a:xfrm>
              <a:off x="2875001" y="2374155"/>
              <a:ext cx="255373" cy="338554"/>
            </a:xfrm>
            <a:prstGeom prst="rect">
              <a:avLst/>
            </a:prstGeom>
            <a:noFill/>
          </p:spPr>
          <p:txBody>
            <a:bodyPr wrap="square" rtlCol="0">
              <a:spAutoFit/>
            </a:bodyPr>
            <a:lstStyle/>
            <a:p>
              <a:pPr algn="ctr"/>
              <a:r>
                <a:rPr lang="en-US" sz="1600" dirty="0"/>
                <a:t>1</a:t>
              </a:r>
            </a:p>
          </p:txBody>
        </p:sp>
        <p:sp>
          <p:nvSpPr>
            <p:cNvPr id="90" name="TextBox 89"/>
            <p:cNvSpPr txBox="1"/>
            <p:nvPr/>
          </p:nvSpPr>
          <p:spPr>
            <a:xfrm>
              <a:off x="1820560" y="2374155"/>
              <a:ext cx="255373" cy="338554"/>
            </a:xfrm>
            <a:prstGeom prst="rect">
              <a:avLst/>
            </a:prstGeom>
            <a:noFill/>
          </p:spPr>
          <p:txBody>
            <a:bodyPr wrap="square" rtlCol="0">
              <a:spAutoFit/>
            </a:bodyPr>
            <a:lstStyle/>
            <a:p>
              <a:pPr algn="ctr"/>
              <a:r>
                <a:rPr lang="en-US" sz="1600" dirty="0"/>
                <a:t>3</a:t>
              </a:r>
            </a:p>
          </p:txBody>
        </p:sp>
        <p:grpSp>
          <p:nvGrpSpPr>
            <p:cNvPr id="91" name="Group 90"/>
            <p:cNvGrpSpPr/>
            <p:nvPr/>
          </p:nvGrpSpPr>
          <p:grpSpPr>
            <a:xfrm>
              <a:off x="2243263" y="2302732"/>
              <a:ext cx="460291" cy="481400"/>
              <a:chOff x="2385880" y="2429132"/>
              <a:chExt cx="460291" cy="481400"/>
            </a:xfrm>
          </p:grpSpPr>
          <p:sp>
            <p:nvSpPr>
              <p:cNvPr id="92" name="Oval 91"/>
              <p:cNvSpPr/>
              <p:nvPr/>
            </p:nvSpPr>
            <p:spPr>
              <a:xfrm>
                <a:off x="2385880" y="2429132"/>
                <a:ext cx="460291" cy="4814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2445091" y="2500555"/>
                <a:ext cx="341868" cy="338554"/>
              </a:xfrm>
              <a:prstGeom prst="rect">
                <a:avLst/>
              </a:prstGeom>
              <a:noFill/>
              <a:ln>
                <a:noFill/>
              </a:ln>
            </p:spPr>
            <p:txBody>
              <a:bodyPr wrap="square" rtlCol="0">
                <a:spAutoFit/>
              </a:bodyPr>
              <a:lstStyle/>
              <a:p>
                <a:pPr algn="ctr"/>
                <a:r>
                  <a:rPr lang="en-US" sz="1600" dirty="0">
                    <a:solidFill>
                      <a:schemeClr val="accent1"/>
                    </a:solidFill>
                  </a:rPr>
                  <a:t>8</a:t>
                </a:r>
              </a:p>
            </p:txBody>
          </p:sp>
        </p:grpSp>
      </p:grpSp>
      <p:sp>
        <p:nvSpPr>
          <p:cNvPr id="94" name="Rectangle 93"/>
          <p:cNvSpPr/>
          <p:nvPr/>
        </p:nvSpPr>
        <p:spPr>
          <a:xfrm>
            <a:off x="2868688" y="2400285"/>
            <a:ext cx="705610" cy="2459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3863473" y="2930266"/>
            <a:ext cx="276088" cy="7373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396146" y="2397690"/>
            <a:ext cx="705610" cy="2459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p:cNvSpPr txBox="1"/>
          <p:nvPr/>
        </p:nvSpPr>
        <p:spPr>
          <a:xfrm>
            <a:off x="6770465" y="2400285"/>
            <a:ext cx="1744885" cy="2554545"/>
          </a:xfrm>
          <a:prstGeom prst="rect">
            <a:avLst/>
          </a:prstGeom>
          <a:noFill/>
        </p:spPr>
        <p:txBody>
          <a:bodyPr wrap="square" rtlCol="0">
            <a:spAutoFit/>
          </a:bodyPr>
          <a:lstStyle/>
          <a:p>
            <a:pPr algn="ctr"/>
            <a:r>
              <a:rPr lang="en-US" sz="2000" dirty="0"/>
              <a:t>To place a tile in position </a:t>
            </a:r>
            <a:r>
              <a:rPr lang="en-US" sz="2000" b="1" dirty="0"/>
              <a:t>1</a:t>
            </a:r>
            <a:r>
              <a:rPr lang="en-US" sz="2000" dirty="0"/>
              <a:t>, the half image values at each of these </a:t>
            </a:r>
            <a:r>
              <a:rPr lang="en-US" sz="2000" b="1" u="sng" dirty="0">
                <a:solidFill>
                  <a:srgbClr val="FF0000"/>
                </a:solidFill>
              </a:rPr>
              <a:t>three </a:t>
            </a:r>
            <a:r>
              <a:rPr lang="en-US" sz="2000" dirty="0"/>
              <a:t>binding sites must have a valid sum!</a:t>
            </a:r>
          </a:p>
        </p:txBody>
      </p:sp>
      <p:sp>
        <p:nvSpPr>
          <p:cNvPr id="3" name="Slide Number Placeholder 2"/>
          <p:cNvSpPr>
            <a:spLocks noGrp="1"/>
          </p:cNvSpPr>
          <p:nvPr>
            <p:ph type="sldNum" sz="quarter" idx="12"/>
          </p:nvPr>
        </p:nvSpPr>
        <p:spPr/>
        <p:txBody>
          <a:bodyPr/>
          <a:lstStyle/>
          <a:p>
            <a:fld id="{650AD656-6FF9-465D-B7B0-1CD0DD39CD23}" type="slidenum">
              <a:rPr lang="en-US" smtClean="0"/>
              <a:t>39</a:t>
            </a:fld>
            <a:endParaRPr lang="en-US" dirty="0"/>
          </a:p>
        </p:txBody>
      </p:sp>
    </p:spTree>
    <p:extLst>
      <p:ext uri="{BB962C8B-B14F-4D97-AF65-F5344CB8AC3E}">
        <p14:creationId xmlns:p14="http://schemas.microsoft.com/office/powerpoint/2010/main" val="4072304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a:t>60 seconds in one minute</a:t>
            </a:r>
          </a:p>
          <a:p>
            <a:r>
              <a:rPr lang="en-US" sz="2400" dirty="0"/>
              <a:t>60 minutes in one hour</a:t>
            </a:r>
          </a:p>
          <a:p>
            <a:r>
              <a:rPr lang="en-US" sz="2400" dirty="0"/>
              <a:t>24 hours in one day</a:t>
            </a:r>
          </a:p>
          <a:p>
            <a:r>
              <a:rPr lang="en-US" sz="2400" dirty="0"/>
              <a:t>365 days in one year</a:t>
            </a:r>
          </a:p>
          <a:p>
            <a:r>
              <a:rPr lang="en-US" sz="2400" dirty="0"/>
              <a:t>60 x 60 x 24 x 365 = </a:t>
            </a:r>
            <a:r>
              <a:rPr lang="en-US" sz="2400" b="1" dirty="0"/>
              <a:t>~ 32M</a:t>
            </a:r>
          </a:p>
          <a:p>
            <a:endParaRPr lang="en-US" sz="2400" dirty="0"/>
          </a:p>
          <a:p>
            <a:r>
              <a:rPr lang="en-US" sz="2400" dirty="0"/>
              <a:t>Remember this frame of reference:</a:t>
            </a:r>
          </a:p>
          <a:p>
            <a:pPr marL="0" indent="0" algn="ctr">
              <a:buNone/>
            </a:pPr>
            <a:r>
              <a:rPr lang="en-US" sz="2400" b="1" dirty="0">
                <a:solidFill>
                  <a:srgbClr val="0070C0"/>
                </a:solidFill>
              </a:rPr>
              <a:t>There are only 32 million seconds in a year</a:t>
            </a:r>
          </a:p>
        </p:txBody>
      </p:sp>
      <p:sp>
        <p:nvSpPr>
          <p:cNvPr id="5" name="Title 1"/>
          <p:cNvSpPr>
            <a:spLocks noGrp="1"/>
          </p:cNvSpPr>
          <p:nvPr>
            <p:ph type="title"/>
          </p:nvPr>
        </p:nvSpPr>
        <p:spPr>
          <a:xfrm>
            <a:off x="628650" y="365126"/>
            <a:ext cx="7886700" cy="1103455"/>
          </a:xfrm>
        </p:spPr>
        <p:txBody>
          <a:bodyPr>
            <a:noAutofit/>
          </a:bodyPr>
          <a:lstStyle/>
          <a:p>
            <a:pPr algn="ctr"/>
            <a:r>
              <a:rPr lang="en-US" sz="3200" dirty="0">
                <a:latin typeface="+mn-lt"/>
              </a:rPr>
              <a:t>Frame of Reference</a:t>
            </a:r>
          </a:p>
        </p:txBody>
      </p:sp>
      <p:sp>
        <p:nvSpPr>
          <p:cNvPr id="6" name="Slide Number Placeholder 5"/>
          <p:cNvSpPr>
            <a:spLocks noGrp="1"/>
          </p:cNvSpPr>
          <p:nvPr>
            <p:ph type="sldNum" sz="quarter" idx="12"/>
          </p:nvPr>
        </p:nvSpPr>
        <p:spPr/>
        <p:txBody>
          <a:bodyPr/>
          <a:lstStyle/>
          <a:p>
            <a:fld id="{650AD656-6FF9-465D-B7B0-1CD0DD39CD23}" type="slidenum">
              <a:rPr lang="en-US" smtClean="0"/>
              <a:t>4</a:t>
            </a:fld>
            <a:endParaRPr lang="en-US" dirty="0"/>
          </a:p>
        </p:txBody>
      </p:sp>
    </p:spTree>
    <p:extLst>
      <p:ext uri="{BB962C8B-B14F-4D97-AF65-F5344CB8AC3E}">
        <p14:creationId xmlns:p14="http://schemas.microsoft.com/office/powerpoint/2010/main" val="13114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CanPlaceTile</a:t>
            </a:r>
            <a:r>
              <a:rPr lang="en-US" dirty="0"/>
              <a:t>() method</a:t>
            </a:r>
          </a:p>
        </p:txBody>
      </p:sp>
      <p:grpSp>
        <p:nvGrpSpPr>
          <p:cNvPr id="12" name="Group 11"/>
          <p:cNvGrpSpPr/>
          <p:nvPr/>
        </p:nvGrpSpPr>
        <p:grpSpPr>
          <a:xfrm>
            <a:off x="1790682" y="1846249"/>
            <a:ext cx="1371600" cy="1394366"/>
            <a:chOff x="1787608" y="1857632"/>
            <a:chExt cx="1371600" cy="1394366"/>
          </a:xfrm>
        </p:grpSpPr>
        <p:sp>
          <p:nvSpPr>
            <p:cNvPr id="4" name="Rectangle 3"/>
            <p:cNvSpPr/>
            <p:nvPr/>
          </p:nvSpPr>
          <p:spPr>
            <a:xfrm>
              <a:off x="1787608" y="1857632"/>
              <a:ext cx="1371600" cy="13716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345722" y="1857632"/>
              <a:ext cx="255373" cy="338554"/>
            </a:xfrm>
            <a:prstGeom prst="rect">
              <a:avLst/>
            </a:prstGeom>
            <a:noFill/>
          </p:spPr>
          <p:txBody>
            <a:bodyPr wrap="square" rtlCol="0">
              <a:spAutoFit/>
            </a:bodyPr>
            <a:lstStyle/>
            <a:p>
              <a:pPr algn="ctr"/>
              <a:r>
                <a:rPr lang="en-US" sz="1600" dirty="0"/>
                <a:t>0</a:t>
              </a:r>
            </a:p>
          </p:txBody>
        </p:sp>
        <p:sp>
          <p:nvSpPr>
            <p:cNvPr id="6" name="TextBox 5"/>
            <p:cNvSpPr txBox="1"/>
            <p:nvPr/>
          </p:nvSpPr>
          <p:spPr>
            <a:xfrm>
              <a:off x="2345722" y="2913444"/>
              <a:ext cx="255373" cy="338554"/>
            </a:xfrm>
            <a:prstGeom prst="rect">
              <a:avLst/>
            </a:prstGeom>
            <a:noFill/>
          </p:spPr>
          <p:txBody>
            <a:bodyPr wrap="square" rtlCol="0">
              <a:spAutoFit/>
            </a:bodyPr>
            <a:lstStyle/>
            <a:p>
              <a:pPr algn="ctr"/>
              <a:r>
                <a:rPr lang="en-US" sz="1600" dirty="0"/>
                <a:t>2</a:t>
              </a:r>
            </a:p>
          </p:txBody>
        </p:sp>
        <p:sp>
          <p:nvSpPr>
            <p:cNvPr id="7" name="TextBox 6"/>
            <p:cNvSpPr txBox="1"/>
            <p:nvPr/>
          </p:nvSpPr>
          <p:spPr>
            <a:xfrm>
              <a:off x="2875001" y="2374155"/>
              <a:ext cx="255373" cy="338554"/>
            </a:xfrm>
            <a:prstGeom prst="rect">
              <a:avLst/>
            </a:prstGeom>
            <a:noFill/>
          </p:spPr>
          <p:txBody>
            <a:bodyPr wrap="square" rtlCol="0">
              <a:spAutoFit/>
            </a:bodyPr>
            <a:lstStyle/>
            <a:p>
              <a:pPr algn="ctr"/>
              <a:r>
                <a:rPr lang="en-US" sz="1600" dirty="0"/>
                <a:t>1</a:t>
              </a:r>
            </a:p>
          </p:txBody>
        </p:sp>
        <p:sp>
          <p:nvSpPr>
            <p:cNvPr id="8" name="TextBox 7"/>
            <p:cNvSpPr txBox="1"/>
            <p:nvPr/>
          </p:nvSpPr>
          <p:spPr>
            <a:xfrm>
              <a:off x="1820560" y="2374155"/>
              <a:ext cx="255373" cy="338554"/>
            </a:xfrm>
            <a:prstGeom prst="rect">
              <a:avLst/>
            </a:prstGeom>
            <a:noFill/>
          </p:spPr>
          <p:txBody>
            <a:bodyPr wrap="square" rtlCol="0">
              <a:spAutoFit/>
            </a:bodyPr>
            <a:lstStyle/>
            <a:p>
              <a:pPr algn="ctr"/>
              <a:r>
                <a:rPr lang="en-US" sz="1600" dirty="0"/>
                <a:t>3</a:t>
              </a:r>
            </a:p>
          </p:txBody>
        </p:sp>
        <p:grpSp>
          <p:nvGrpSpPr>
            <p:cNvPr id="11" name="Group 10"/>
            <p:cNvGrpSpPr/>
            <p:nvPr/>
          </p:nvGrpSpPr>
          <p:grpSpPr>
            <a:xfrm>
              <a:off x="2243263" y="2302732"/>
              <a:ext cx="460291" cy="481400"/>
              <a:chOff x="2385880" y="2429132"/>
              <a:chExt cx="460291" cy="481400"/>
            </a:xfrm>
          </p:grpSpPr>
          <p:sp>
            <p:nvSpPr>
              <p:cNvPr id="9" name="Oval 8"/>
              <p:cNvSpPr/>
              <p:nvPr/>
            </p:nvSpPr>
            <p:spPr>
              <a:xfrm>
                <a:off x="2385880" y="2429132"/>
                <a:ext cx="460291" cy="4814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445091" y="2500555"/>
                <a:ext cx="341868" cy="338554"/>
              </a:xfrm>
              <a:prstGeom prst="rect">
                <a:avLst/>
              </a:prstGeom>
              <a:noFill/>
              <a:ln>
                <a:noFill/>
              </a:ln>
            </p:spPr>
            <p:txBody>
              <a:bodyPr wrap="square" rtlCol="0">
                <a:spAutoFit/>
              </a:bodyPr>
              <a:lstStyle/>
              <a:p>
                <a:pPr algn="ctr"/>
                <a:r>
                  <a:rPr lang="en-US" sz="1600" dirty="0">
                    <a:solidFill>
                      <a:schemeClr val="accent1"/>
                    </a:solidFill>
                  </a:rPr>
                  <a:t>0</a:t>
                </a:r>
              </a:p>
            </p:txBody>
          </p:sp>
        </p:grpSp>
      </p:grpSp>
      <p:grpSp>
        <p:nvGrpSpPr>
          <p:cNvPr id="13" name="Group 12"/>
          <p:cNvGrpSpPr/>
          <p:nvPr/>
        </p:nvGrpSpPr>
        <p:grpSpPr>
          <a:xfrm>
            <a:off x="3315717" y="4907174"/>
            <a:ext cx="1371600" cy="1394366"/>
            <a:chOff x="1787608" y="1857632"/>
            <a:chExt cx="1371600" cy="1394366"/>
          </a:xfrm>
        </p:grpSpPr>
        <p:sp>
          <p:nvSpPr>
            <p:cNvPr id="14" name="Rectangle 13"/>
            <p:cNvSpPr/>
            <p:nvPr/>
          </p:nvSpPr>
          <p:spPr>
            <a:xfrm>
              <a:off x="1787608" y="1857632"/>
              <a:ext cx="1371600" cy="13716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345722" y="1857632"/>
              <a:ext cx="255373" cy="338554"/>
            </a:xfrm>
            <a:prstGeom prst="rect">
              <a:avLst/>
            </a:prstGeom>
            <a:noFill/>
          </p:spPr>
          <p:txBody>
            <a:bodyPr wrap="square" rtlCol="0">
              <a:spAutoFit/>
            </a:bodyPr>
            <a:lstStyle/>
            <a:p>
              <a:pPr algn="ctr"/>
              <a:r>
                <a:rPr lang="en-US" sz="1600" dirty="0"/>
                <a:t>0</a:t>
              </a:r>
            </a:p>
          </p:txBody>
        </p:sp>
        <p:sp>
          <p:nvSpPr>
            <p:cNvPr id="16" name="TextBox 15"/>
            <p:cNvSpPr txBox="1"/>
            <p:nvPr/>
          </p:nvSpPr>
          <p:spPr>
            <a:xfrm>
              <a:off x="2345722" y="2913444"/>
              <a:ext cx="255373" cy="338554"/>
            </a:xfrm>
            <a:prstGeom prst="rect">
              <a:avLst/>
            </a:prstGeom>
            <a:noFill/>
          </p:spPr>
          <p:txBody>
            <a:bodyPr wrap="square" rtlCol="0">
              <a:spAutoFit/>
            </a:bodyPr>
            <a:lstStyle/>
            <a:p>
              <a:pPr algn="ctr"/>
              <a:r>
                <a:rPr lang="en-US" sz="1600" dirty="0"/>
                <a:t>2</a:t>
              </a:r>
            </a:p>
          </p:txBody>
        </p:sp>
        <p:sp>
          <p:nvSpPr>
            <p:cNvPr id="17" name="TextBox 16"/>
            <p:cNvSpPr txBox="1"/>
            <p:nvPr/>
          </p:nvSpPr>
          <p:spPr>
            <a:xfrm>
              <a:off x="2875001" y="2374155"/>
              <a:ext cx="255373" cy="338554"/>
            </a:xfrm>
            <a:prstGeom prst="rect">
              <a:avLst/>
            </a:prstGeom>
            <a:noFill/>
          </p:spPr>
          <p:txBody>
            <a:bodyPr wrap="square" rtlCol="0">
              <a:spAutoFit/>
            </a:bodyPr>
            <a:lstStyle/>
            <a:p>
              <a:pPr algn="ctr"/>
              <a:r>
                <a:rPr lang="en-US" sz="1600" dirty="0"/>
                <a:t>1</a:t>
              </a:r>
            </a:p>
          </p:txBody>
        </p:sp>
        <p:sp>
          <p:nvSpPr>
            <p:cNvPr id="18" name="TextBox 17"/>
            <p:cNvSpPr txBox="1"/>
            <p:nvPr/>
          </p:nvSpPr>
          <p:spPr>
            <a:xfrm>
              <a:off x="1820560" y="2374155"/>
              <a:ext cx="255373" cy="338554"/>
            </a:xfrm>
            <a:prstGeom prst="rect">
              <a:avLst/>
            </a:prstGeom>
            <a:noFill/>
          </p:spPr>
          <p:txBody>
            <a:bodyPr wrap="square" rtlCol="0">
              <a:spAutoFit/>
            </a:bodyPr>
            <a:lstStyle/>
            <a:p>
              <a:pPr algn="ctr"/>
              <a:r>
                <a:rPr lang="en-US" sz="1600" dirty="0"/>
                <a:t>3</a:t>
              </a:r>
            </a:p>
          </p:txBody>
        </p:sp>
        <p:grpSp>
          <p:nvGrpSpPr>
            <p:cNvPr id="19" name="Group 18"/>
            <p:cNvGrpSpPr/>
            <p:nvPr/>
          </p:nvGrpSpPr>
          <p:grpSpPr>
            <a:xfrm>
              <a:off x="2243263" y="2302732"/>
              <a:ext cx="460291" cy="481400"/>
              <a:chOff x="2385880" y="2429132"/>
              <a:chExt cx="460291" cy="481400"/>
            </a:xfrm>
          </p:grpSpPr>
          <p:sp>
            <p:nvSpPr>
              <p:cNvPr id="20" name="Oval 19"/>
              <p:cNvSpPr/>
              <p:nvPr/>
            </p:nvSpPr>
            <p:spPr>
              <a:xfrm>
                <a:off x="2385880" y="2429132"/>
                <a:ext cx="460291" cy="4814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2445091" y="2500555"/>
                <a:ext cx="341868" cy="338554"/>
              </a:xfrm>
              <a:prstGeom prst="rect">
                <a:avLst/>
              </a:prstGeom>
              <a:noFill/>
              <a:ln>
                <a:noFill/>
              </a:ln>
            </p:spPr>
            <p:txBody>
              <a:bodyPr wrap="square" rtlCol="0">
                <a:spAutoFit/>
              </a:bodyPr>
              <a:lstStyle/>
              <a:p>
                <a:pPr algn="ctr"/>
                <a:r>
                  <a:rPr lang="en-US" sz="1600" dirty="0">
                    <a:solidFill>
                      <a:schemeClr val="accent1"/>
                    </a:solidFill>
                  </a:rPr>
                  <a:t>7</a:t>
                </a:r>
              </a:p>
            </p:txBody>
          </p:sp>
        </p:grpSp>
      </p:grpSp>
      <p:grpSp>
        <p:nvGrpSpPr>
          <p:cNvPr id="22" name="Group 21"/>
          <p:cNvGrpSpPr/>
          <p:nvPr/>
        </p:nvGrpSpPr>
        <p:grpSpPr>
          <a:xfrm>
            <a:off x="4840751" y="1846249"/>
            <a:ext cx="1371600" cy="1394366"/>
            <a:chOff x="1787608" y="1857632"/>
            <a:chExt cx="1371600" cy="1394366"/>
          </a:xfrm>
        </p:grpSpPr>
        <p:sp>
          <p:nvSpPr>
            <p:cNvPr id="23" name="Rectangle 22"/>
            <p:cNvSpPr/>
            <p:nvPr/>
          </p:nvSpPr>
          <p:spPr>
            <a:xfrm>
              <a:off x="1787608" y="1857632"/>
              <a:ext cx="1371600" cy="13716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2345722" y="1857632"/>
              <a:ext cx="255373" cy="338554"/>
            </a:xfrm>
            <a:prstGeom prst="rect">
              <a:avLst/>
            </a:prstGeom>
            <a:noFill/>
          </p:spPr>
          <p:txBody>
            <a:bodyPr wrap="square" rtlCol="0">
              <a:spAutoFit/>
            </a:bodyPr>
            <a:lstStyle/>
            <a:p>
              <a:pPr algn="ctr"/>
              <a:r>
                <a:rPr lang="en-US" sz="1600" dirty="0"/>
                <a:t>0</a:t>
              </a:r>
            </a:p>
          </p:txBody>
        </p:sp>
        <p:sp>
          <p:nvSpPr>
            <p:cNvPr id="25" name="TextBox 24"/>
            <p:cNvSpPr txBox="1"/>
            <p:nvPr/>
          </p:nvSpPr>
          <p:spPr>
            <a:xfrm>
              <a:off x="2345722" y="2913444"/>
              <a:ext cx="255373" cy="338554"/>
            </a:xfrm>
            <a:prstGeom prst="rect">
              <a:avLst/>
            </a:prstGeom>
            <a:noFill/>
          </p:spPr>
          <p:txBody>
            <a:bodyPr wrap="square" rtlCol="0">
              <a:spAutoFit/>
            </a:bodyPr>
            <a:lstStyle/>
            <a:p>
              <a:pPr algn="ctr"/>
              <a:r>
                <a:rPr lang="en-US" sz="1600" dirty="0"/>
                <a:t>2</a:t>
              </a:r>
            </a:p>
          </p:txBody>
        </p:sp>
        <p:sp>
          <p:nvSpPr>
            <p:cNvPr id="26" name="TextBox 25"/>
            <p:cNvSpPr txBox="1"/>
            <p:nvPr/>
          </p:nvSpPr>
          <p:spPr>
            <a:xfrm>
              <a:off x="2875001" y="2374155"/>
              <a:ext cx="255373" cy="338554"/>
            </a:xfrm>
            <a:prstGeom prst="rect">
              <a:avLst/>
            </a:prstGeom>
            <a:noFill/>
          </p:spPr>
          <p:txBody>
            <a:bodyPr wrap="square" rtlCol="0">
              <a:spAutoFit/>
            </a:bodyPr>
            <a:lstStyle/>
            <a:p>
              <a:pPr algn="ctr"/>
              <a:r>
                <a:rPr lang="en-US" sz="1600" dirty="0"/>
                <a:t>1</a:t>
              </a:r>
            </a:p>
          </p:txBody>
        </p:sp>
        <p:sp>
          <p:nvSpPr>
            <p:cNvPr id="27" name="TextBox 26"/>
            <p:cNvSpPr txBox="1"/>
            <p:nvPr/>
          </p:nvSpPr>
          <p:spPr>
            <a:xfrm>
              <a:off x="1820560" y="2374155"/>
              <a:ext cx="255373" cy="338554"/>
            </a:xfrm>
            <a:prstGeom prst="rect">
              <a:avLst/>
            </a:prstGeom>
            <a:noFill/>
          </p:spPr>
          <p:txBody>
            <a:bodyPr wrap="square" rtlCol="0">
              <a:spAutoFit/>
            </a:bodyPr>
            <a:lstStyle/>
            <a:p>
              <a:pPr algn="ctr"/>
              <a:r>
                <a:rPr lang="en-US" sz="1600" dirty="0"/>
                <a:t>3</a:t>
              </a:r>
            </a:p>
          </p:txBody>
        </p:sp>
        <p:grpSp>
          <p:nvGrpSpPr>
            <p:cNvPr id="28" name="Group 27"/>
            <p:cNvGrpSpPr/>
            <p:nvPr/>
          </p:nvGrpSpPr>
          <p:grpSpPr>
            <a:xfrm>
              <a:off x="2243263" y="2302732"/>
              <a:ext cx="460291" cy="481400"/>
              <a:chOff x="2385880" y="2429132"/>
              <a:chExt cx="460291" cy="481400"/>
            </a:xfrm>
          </p:grpSpPr>
          <p:sp>
            <p:nvSpPr>
              <p:cNvPr id="29" name="Oval 28"/>
              <p:cNvSpPr/>
              <p:nvPr/>
            </p:nvSpPr>
            <p:spPr>
              <a:xfrm>
                <a:off x="2385880" y="2429132"/>
                <a:ext cx="460291" cy="4814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2445091" y="2500555"/>
                <a:ext cx="341868" cy="338554"/>
              </a:xfrm>
              <a:prstGeom prst="rect">
                <a:avLst/>
              </a:prstGeom>
              <a:noFill/>
              <a:ln>
                <a:noFill/>
              </a:ln>
            </p:spPr>
            <p:txBody>
              <a:bodyPr wrap="square" rtlCol="0">
                <a:spAutoFit/>
              </a:bodyPr>
              <a:lstStyle/>
              <a:p>
                <a:pPr algn="ctr"/>
                <a:r>
                  <a:rPr lang="en-US" sz="1600" dirty="0">
                    <a:solidFill>
                      <a:schemeClr val="accent1"/>
                    </a:solidFill>
                  </a:rPr>
                  <a:t>2</a:t>
                </a:r>
              </a:p>
            </p:txBody>
          </p:sp>
        </p:grpSp>
      </p:grpSp>
      <p:grpSp>
        <p:nvGrpSpPr>
          <p:cNvPr id="31" name="Group 30"/>
          <p:cNvGrpSpPr/>
          <p:nvPr/>
        </p:nvGrpSpPr>
        <p:grpSpPr>
          <a:xfrm>
            <a:off x="1790682" y="3383496"/>
            <a:ext cx="1371600" cy="1394366"/>
            <a:chOff x="1787608" y="1857632"/>
            <a:chExt cx="1371600" cy="1394366"/>
          </a:xfrm>
        </p:grpSpPr>
        <p:sp>
          <p:nvSpPr>
            <p:cNvPr id="32" name="Rectangle 31"/>
            <p:cNvSpPr/>
            <p:nvPr/>
          </p:nvSpPr>
          <p:spPr>
            <a:xfrm>
              <a:off x="1787608" y="1857632"/>
              <a:ext cx="1371600" cy="13716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2345722" y="1857632"/>
              <a:ext cx="255373" cy="338554"/>
            </a:xfrm>
            <a:prstGeom prst="rect">
              <a:avLst/>
            </a:prstGeom>
            <a:noFill/>
          </p:spPr>
          <p:txBody>
            <a:bodyPr wrap="square" rtlCol="0">
              <a:spAutoFit/>
            </a:bodyPr>
            <a:lstStyle/>
            <a:p>
              <a:pPr algn="ctr"/>
              <a:r>
                <a:rPr lang="en-US" sz="1600" dirty="0"/>
                <a:t>0</a:t>
              </a:r>
            </a:p>
          </p:txBody>
        </p:sp>
        <p:sp>
          <p:nvSpPr>
            <p:cNvPr id="34" name="TextBox 33"/>
            <p:cNvSpPr txBox="1"/>
            <p:nvPr/>
          </p:nvSpPr>
          <p:spPr>
            <a:xfrm>
              <a:off x="2345722" y="2913444"/>
              <a:ext cx="255373" cy="338554"/>
            </a:xfrm>
            <a:prstGeom prst="rect">
              <a:avLst/>
            </a:prstGeom>
            <a:noFill/>
          </p:spPr>
          <p:txBody>
            <a:bodyPr wrap="square" rtlCol="0">
              <a:spAutoFit/>
            </a:bodyPr>
            <a:lstStyle/>
            <a:p>
              <a:pPr algn="ctr"/>
              <a:r>
                <a:rPr lang="en-US" sz="1600" dirty="0"/>
                <a:t>2</a:t>
              </a:r>
            </a:p>
          </p:txBody>
        </p:sp>
        <p:sp>
          <p:nvSpPr>
            <p:cNvPr id="35" name="TextBox 34"/>
            <p:cNvSpPr txBox="1"/>
            <p:nvPr/>
          </p:nvSpPr>
          <p:spPr>
            <a:xfrm>
              <a:off x="2875001" y="2374155"/>
              <a:ext cx="255373" cy="338554"/>
            </a:xfrm>
            <a:prstGeom prst="rect">
              <a:avLst/>
            </a:prstGeom>
            <a:noFill/>
          </p:spPr>
          <p:txBody>
            <a:bodyPr wrap="square" rtlCol="0">
              <a:spAutoFit/>
            </a:bodyPr>
            <a:lstStyle/>
            <a:p>
              <a:pPr algn="ctr"/>
              <a:r>
                <a:rPr lang="en-US" sz="1600" dirty="0"/>
                <a:t>1</a:t>
              </a:r>
            </a:p>
          </p:txBody>
        </p:sp>
        <p:sp>
          <p:nvSpPr>
            <p:cNvPr id="36" name="TextBox 35"/>
            <p:cNvSpPr txBox="1"/>
            <p:nvPr/>
          </p:nvSpPr>
          <p:spPr>
            <a:xfrm>
              <a:off x="1820560" y="2374155"/>
              <a:ext cx="255373" cy="338554"/>
            </a:xfrm>
            <a:prstGeom prst="rect">
              <a:avLst/>
            </a:prstGeom>
            <a:noFill/>
          </p:spPr>
          <p:txBody>
            <a:bodyPr wrap="square" rtlCol="0">
              <a:spAutoFit/>
            </a:bodyPr>
            <a:lstStyle/>
            <a:p>
              <a:pPr algn="ctr"/>
              <a:r>
                <a:rPr lang="en-US" sz="1600" dirty="0"/>
                <a:t>3</a:t>
              </a:r>
            </a:p>
          </p:txBody>
        </p:sp>
        <p:grpSp>
          <p:nvGrpSpPr>
            <p:cNvPr id="37" name="Group 36"/>
            <p:cNvGrpSpPr/>
            <p:nvPr/>
          </p:nvGrpSpPr>
          <p:grpSpPr>
            <a:xfrm>
              <a:off x="2243263" y="2302732"/>
              <a:ext cx="460291" cy="481400"/>
              <a:chOff x="2385880" y="2429132"/>
              <a:chExt cx="460291" cy="481400"/>
            </a:xfrm>
          </p:grpSpPr>
          <p:sp>
            <p:nvSpPr>
              <p:cNvPr id="38" name="Oval 37"/>
              <p:cNvSpPr/>
              <p:nvPr/>
            </p:nvSpPr>
            <p:spPr>
              <a:xfrm>
                <a:off x="2385880" y="2429132"/>
                <a:ext cx="460291" cy="4814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2445091" y="2500555"/>
                <a:ext cx="341868" cy="338554"/>
              </a:xfrm>
              <a:prstGeom prst="rect">
                <a:avLst/>
              </a:prstGeom>
              <a:noFill/>
              <a:ln>
                <a:noFill/>
              </a:ln>
            </p:spPr>
            <p:txBody>
              <a:bodyPr wrap="square" rtlCol="0">
                <a:spAutoFit/>
              </a:bodyPr>
              <a:lstStyle/>
              <a:p>
                <a:pPr algn="ctr"/>
                <a:r>
                  <a:rPr lang="en-US" sz="1600" dirty="0">
                    <a:solidFill>
                      <a:schemeClr val="accent1"/>
                    </a:solidFill>
                  </a:rPr>
                  <a:t>3</a:t>
                </a:r>
              </a:p>
            </p:txBody>
          </p:sp>
        </p:grpSp>
      </p:grpSp>
      <p:grpSp>
        <p:nvGrpSpPr>
          <p:cNvPr id="40" name="Group 39"/>
          <p:cNvGrpSpPr/>
          <p:nvPr/>
        </p:nvGrpSpPr>
        <p:grpSpPr>
          <a:xfrm>
            <a:off x="3315717" y="3383496"/>
            <a:ext cx="1371600" cy="1394366"/>
            <a:chOff x="1787608" y="1857632"/>
            <a:chExt cx="1371600" cy="1394366"/>
          </a:xfrm>
        </p:grpSpPr>
        <p:sp>
          <p:nvSpPr>
            <p:cNvPr id="41" name="Rectangle 40"/>
            <p:cNvSpPr/>
            <p:nvPr/>
          </p:nvSpPr>
          <p:spPr>
            <a:xfrm>
              <a:off x="1787608" y="1857632"/>
              <a:ext cx="1371600" cy="13716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2345722" y="1857632"/>
              <a:ext cx="255373" cy="338554"/>
            </a:xfrm>
            <a:prstGeom prst="rect">
              <a:avLst/>
            </a:prstGeom>
            <a:noFill/>
          </p:spPr>
          <p:txBody>
            <a:bodyPr wrap="square" rtlCol="0">
              <a:spAutoFit/>
            </a:bodyPr>
            <a:lstStyle/>
            <a:p>
              <a:pPr algn="ctr"/>
              <a:r>
                <a:rPr lang="en-US" sz="1600" dirty="0"/>
                <a:t>0</a:t>
              </a:r>
            </a:p>
          </p:txBody>
        </p:sp>
        <p:sp>
          <p:nvSpPr>
            <p:cNvPr id="43" name="TextBox 42"/>
            <p:cNvSpPr txBox="1"/>
            <p:nvPr/>
          </p:nvSpPr>
          <p:spPr>
            <a:xfrm>
              <a:off x="2345722" y="2913444"/>
              <a:ext cx="255373" cy="338554"/>
            </a:xfrm>
            <a:prstGeom prst="rect">
              <a:avLst/>
            </a:prstGeom>
            <a:noFill/>
          </p:spPr>
          <p:txBody>
            <a:bodyPr wrap="square" rtlCol="0">
              <a:spAutoFit/>
            </a:bodyPr>
            <a:lstStyle/>
            <a:p>
              <a:pPr algn="ctr"/>
              <a:r>
                <a:rPr lang="en-US" sz="1600" dirty="0"/>
                <a:t>2</a:t>
              </a:r>
            </a:p>
          </p:txBody>
        </p:sp>
        <p:sp>
          <p:nvSpPr>
            <p:cNvPr id="44" name="TextBox 43"/>
            <p:cNvSpPr txBox="1"/>
            <p:nvPr/>
          </p:nvSpPr>
          <p:spPr>
            <a:xfrm>
              <a:off x="2875001" y="2374155"/>
              <a:ext cx="255373" cy="338554"/>
            </a:xfrm>
            <a:prstGeom prst="rect">
              <a:avLst/>
            </a:prstGeom>
            <a:noFill/>
          </p:spPr>
          <p:txBody>
            <a:bodyPr wrap="square" rtlCol="0">
              <a:spAutoFit/>
            </a:bodyPr>
            <a:lstStyle/>
            <a:p>
              <a:pPr algn="ctr"/>
              <a:r>
                <a:rPr lang="en-US" sz="1600" dirty="0"/>
                <a:t>1</a:t>
              </a:r>
            </a:p>
          </p:txBody>
        </p:sp>
        <p:sp>
          <p:nvSpPr>
            <p:cNvPr id="45" name="TextBox 44"/>
            <p:cNvSpPr txBox="1"/>
            <p:nvPr/>
          </p:nvSpPr>
          <p:spPr>
            <a:xfrm>
              <a:off x="1820560" y="2374155"/>
              <a:ext cx="255373" cy="338554"/>
            </a:xfrm>
            <a:prstGeom prst="rect">
              <a:avLst/>
            </a:prstGeom>
            <a:noFill/>
          </p:spPr>
          <p:txBody>
            <a:bodyPr wrap="square" rtlCol="0">
              <a:spAutoFit/>
            </a:bodyPr>
            <a:lstStyle/>
            <a:p>
              <a:pPr algn="ctr"/>
              <a:r>
                <a:rPr lang="en-US" sz="1600" dirty="0"/>
                <a:t>3</a:t>
              </a:r>
            </a:p>
          </p:txBody>
        </p:sp>
        <p:grpSp>
          <p:nvGrpSpPr>
            <p:cNvPr id="46" name="Group 45"/>
            <p:cNvGrpSpPr/>
            <p:nvPr/>
          </p:nvGrpSpPr>
          <p:grpSpPr>
            <a:xfrm>
              <a:off x="2243263" y="2302732"/>
              <a:ext cx="460291" cy="481400"/>
              <a:chOff x="2385880" y="2429132"/>
              <a:chExt cx="460291" cy="481400"/>
            </a:xfrm>
          </p:grpSpPr>
          <p:sp>
            <p:nvSpPr>
              <p:cNvPr id="47" name="Oval 46"/>
              <p:cNvSpPr/>
              <p:nvPr/>
            </p:nvSpPr>
            <p:spPr>
              <a:xfrm>
                <a:off x="2385880" y="2429132"/>
                <a:ext cx="460291" cy="4814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2445091" y="2500555"/>
                <a:ext cx="341868" cy="338554"/>
              </a:xfrm>
              <a:prstGeom prst="rect">
                <a:avLst/>
              </a:prstGeom>
              <a:noFill/>
              <a:ln>
                <a:noFill/>
              </a:ln>
            </p:spPr>
            <p:txBody>
              <a:bodyPr wrap="square" rtlCol="0">
                <a:spAutoFit/>
              </a:bodyPr>
              <a:lstStyle/>
              <a:p>
                <a:pPr algn="ctr"/>
                <a:r>
                  <a:rPr lang="en-US" sz="1600" dirty="0">
                    <a:solidFill>
                      <a:schemeClr val="accent1"/>
                    </a:solidFill>
                  </a:rPr>
                  <a:t>4</a:t>
                </a:r>
              </a:p>
            </p:txBody>
          </p:sp>
        </p:grpSp>
      </p:grpSp>
      <p:grpSp>
        <p:nvGrpSpPr>
          <p:cNvPr id="49" name="Group 48"/>
          <p:cNvGrpSpPr/>
          <p:nvPr/>
        </p:nvGrpSpPr>
        <p:grpSpPr>
          <a:xfrm>
            <a:off x="4840751" y="3383496"/>
            <a:ext cx="1371600" cy="1394366"/>
            <a:chOff x="1787608" y="1857632"/>
            <a:chExt cx="1371600" cy="1394366"/>
          </a:xfrm>
        </p:grpSpPr>
        <p:sp>
          <p:nvSpPr>
            <p:cNvPr id="50" name="Rectangle 49"/>
            <p:cNvSpPr/>
            <p:nvPr/>
          </p:nvSpPr>
          <p:spPr>
            <a:xfrm>
              <a:off x="1787608" y="1857632"/>
              <a:ext cx="1371600" cy="13716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2345722" y="1857632"/>
              <a:ext cx="255373" cy="338554"/>
            </a:xfrm>
            <a:prstGeom prst="rect">
              <a:avLst/>
            </a:prstGeom>
            <a:noFill/>
          </p:spPr>
          <p:txBody>
            <a:bodyPr wrap="square" rtlCol="0">
              <a:spAutoFit/>
            </a:bodyPr>
            <a:lstStyle/>
            <a:p>
              <a:pPr algn="ctr"/>
              <a:r>
                <a:rPr lang="en-US" sz="1600" dirty="0"/>
                <a:t>0</a:t>
              </a:r>
            </a:p>
          </p:txBody>
        </p:sp>
        <p:sp>
          <p:nvSpPr>
            <p:cNvPr id="52" name="TextBox 51"/>
            <p:cNvSpPr txBox="1"/>
            <p:nvPr/>
          </p:nvSpPr>
          <p:spPr>
            <a:xfrm>
              <a:off x="2345722" y="2913444"/>
              <a:ext cx="255373" cy="338554"/>
            </a:xfrm>
            <a:prstGeom prst="rect">
              <a:avLst/>
            </a:prstGeom>
            <a:noFill/>
          </p:spPr>
          <p:txBody>
            <a:bodyPr wrap="square" rtlCol="0">
              <a:spAutoFit/>
            </a:bodyPr>
            <a:lstStyle/>
            <a:p>
              <a:pPr algn="ctr"/>
              <a:r>
                <a:rPr lang="en-US" sz="1600" dirty="0"/>
                <a:t>2</a:t>
              </a:r>
            </a:p>
          </p:txBody>
        </p:sp>
        <p:sp>
          <p:nvSpPr>
            <p:cNvPr id="53" name="TextBox 52"/>
            <p:cNvSpPr txBox="1"/>
            <p:nvPr/>
          </p:nvSpPr>
          <p:spPr>
            <a:xfrm>
              <a:off x="2875001" y="2374155"/>
              <a:ext cx="255373" cy="338554"/>
            </a:xfrm>
            <a:prstGeom prst="rect">
              <a:avLst/>
            </a:prstGeom>
            <a:noFill/>
          </p:spPr>
          <p:txBody>
            <a:bodyPr wrap="square" rtlCol="0">
              <a:spAutoFit/>
            </a:bodyPr>
            <a:lstStyle/>
            <a:p>
              <a:pPr algn="ctr"/>
              <a:r>
                <a:rPr lang="en-US" sz="1600" dirty="0"/>
                <a:t>1</a:t>
              </a:r>
            </a:p>
          </p:txBody>
        </p:sp>
        <p:sp>
          <p:nvSpPr>
            <p:cNvPr id="54" name="TextBox 53"/>
            <p:cNvSpPr txBox="1"/>
            <p:nvPr/>
          </p:nvSpPr>
          <p:spPr>
            <a:xfrm>
              <a:off x="1820560" y="2374155"/>
              <a:ext cx="255373" cy="338554"/>
            </a:xfrm>
            <a:prstGeom prst="rect">
              <a:avLst/>
            </a:prstGeom>
            <a:noFill/>
          </p:spPr>
          <p:txBody>
            <a:bodyPr wrap="square" rtlCol="0">
              <a:spAutoFit/>
            </a:bodyPr>
            <a:lstStyle/>
            <a:p>
              <a:pPr algn="ctr"/>
              <a:r>
                <a:rPr lang="en-US" sz="1600" dirty="0"/>
                <a:t>3</a:t>
              </a:r>
            </a:p>
          </p:txBody>
        </p:sp>
        <p:grpSp>
          <p:nvGrpSpPr>
            <p:cNvPr id="55" name="Group 54"/>
            <p:cNvGrpSpPr/>
            <p:nvPr/>
          </p:nvGrpSpPr>
          <p:grpSpPr>
            <a:xfrm>
              <a:off x="2243263" y="2302732"/>
              <a:ext cx="460291" cy="481400"/>
              <a:chOff x="2385880" y="2429132"/>
              <a:chExt cx="460291" cy="481400"/>
            </a:xfrm>
          </p:grpSpPr>
          <p:sp>
            <p:nvSpPr>
              <p:cNvPr id="56" name="Oval 55"/>
              <p:cNvSpPr/>
              <p:nvPr/>
            </p:nvSpPr>
            <p:spPr>
              <a:xfrm>
                <a:off x="2385880" y="2429132"/>
                <a:ext cx="460291" cy="4814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2445091" y="2500555"/>
                <a:ext cx="341868" cy="338554"/>
              </a:xfrm>
              <a:prstGeom prst="rect">
                <a:avLst/>
              </a:prstGeom>
              <a:noFill/>
              <a:ln>
                <a:noFill/>
              </a:ln>
            </p:spPr>
            <p:txBody>
              <a:bodyPr wrap="square" rtlCol="0">
                <a:spAutoFit/>
              </a:bodyPr>
              <a:lstStyle/>
              <a:p>
                <a:pPr algn="ctr"/>
                <a:r>
                  <a:rPr lang="en-US" sz="1600" dirty="0">
                    <a:solidFill>
                      <a:schemeClr val="accent1"/>
                    </a:solidFill>
                  </a:rPr>
                  <a:t>5</a:t>
                </a:r>
              </a:p>
            </p:txBody>
          </p:sp>
        </p:grpSp>
      </p:grpSp>
      <p:grpSp>
        <p:nvGrpSpPr>
          <p:cNvPr id="58" name="Group 57"/>
          <p:cNvGrpSpPr/>
          <p:nvPr/>
        </p:nvGrpSpPr>
        <p:grpSpPr>
          <a:xfrm>
            <a:off x="1790682" y="4907174"/>
            <a:ext cx="1371600" cy="1394366"/>
            <a:chOff x="1787608" y="1857632"/>
            <a:chExt cx="1371600" cy="1394366"/>
          </a:xfrm>
        </p:grpSpPr>
        <p:sp>
          <p:nvSpPr>
            <p:cNvPr id="59" name="Rectangle 58"/>
            <p:cNvSpPr/>
            <p:nvPr/>
          </p:nvSpPr>
          <p:spPr>
            <a:xfrm>
              <a:off x="1787608" y="1857632"/>
              <a:ext cx="1371600" cy="13716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2345722" y="1857632"/>
              <a:ext cx="255373" cy="338554"/>
            </a:xfrm>
            <a:prstGeom prst="rect">
              <a:avLst/>
            </a:prstGeom>
            <a:noFill/>
          </p:spPr>
          <p:txBody>
            <a:bodyPr wrap="square" rtlCol="0">
              <a:spAutoFit/>
            </a:bodyPr>
            <a:lstStyle/>
            <a:p>
              <a:pPr algn="ctr"/>
              <a:r>
                <a:rPr lang="en-US" sz="1600" dirty="0"/>
                <a:t>0</a:t>
              </a:r>
            </a:p>
          </p:txBody>
        </p:sp>
        <p:sp>
          <p:nvSpPr>
            <p:cNvPr id="61" name="TextBox 60"/>
            <p:cNvSpPr txBox="1"/>
            <p:nvPr/>
          </p:nvSpPr>
          <p:spPr>
            <a:xfrm>
              <a:off x="2345722" y="2913444"/>
              <a:ext cx="255373" cy="338554"/>
            </a:xfrm>
            <a:prstGeom prst="rect">
              <a:avLst/>
            </a:prstGeom>
            <a:noFill/>
          </p:spPr>
          <p:txBody>
            <a:bodyPr wrap="square" rtlCol="0">
              <a:spAutoFit/>
            </a:bodyPr>
            <a:lstStyle/>
            <a:p>
              <a:pPr algn="ctr"/>
              <a:r>
                <a:rPr lang="en-US" sz="1600" dirty="0"/>
                <a:t>2</a:t>
              </a:r>
            </a:p>
          </p:txBody>
        </p:sp>
        <p:sp>
          <p:nvSpPr>
            <p:cNvPr id="62" name="TextBox 61"/>
            <p:cNvSpPr txBox="1"/>
            <p:nvPr/>
          </p:nvSpPr>
          <p:spPr>
            <a:xfrm>
              <a:off x="2875001" y="2374155"/>
              <a:ext cx="255373" cy="338554"/>
            </a:xfrm>
            <a:prstGeom prst="rect">
              <a:avLst/>
            </a:prstGeom>
            <a:noFill/>
          </p:spPr>
          <p:txBody>
            <a:bodyPr wrap="square" rtlCol="0">
              <a:spAutoFit/>
            </a:bodyPr>
            <a:lstStyle/>
            <a:p>
              <a:pPr algn="ctr"/>
              <a:r>
                <a:rPr lang="en-US" sz="1600" dirty="0"/>
                <a:t>1</a:t>
              </a:r>
            </a:p>
          </p:txBody>
        </p:sp>
        <p:sp>
          <p:nvSpPr>
            <p:cNvPr id="63" name="TextBox 62"/>
            <p:cNvSpPr txBox="1"/>
            <p:nvPr/>
          </p:nvSpPr>
          <p:spPr>
            <a:xfrm>
              <a:off x="1820560" y="2374155"/>
              <a:ext cx="255373" cy="338554"/>
            </a:xfrm>
            <a:prstGeom prst="rect">
              <a:avLst/>
            </a:prstGeom>
            <a:noFill/>
          </p:spPr>
          <p:txBody>
            <a:bodyPr wrap="square" rtlCol="0">
              <a:spAutoFit/>
            </a:bodyPr>
            <a:lstStyle/>
            <a:p>
              <a:pPr algn="ctr"/>
              <a:r>
                <a:rPr lang="en-US" sz="1600" dirty="0"/>
                <a:t>3</a:t>
              </a:r>
            </a:p>
          </p:txBody>
        </p:sp>
        <p:grpSp>
          <p:nvGrpSpPr>
            <p:cNvPr id="64" name="Group 63"/>
            <p:cNvGrpSpPr/>
            <p:nvPr/>
          </p:nvGrpSpPr>
          <p:grpSpPr>
            <a:xfrm>
              <a:off x="2243263" y="2302732"/>
              <a:ext cx="460291" cy="481400"/>
              <a:chOff x="2385880" y="2429132"/>
              <a:chExt cx="460291" cy="481400"/>
            </a:xfrm>
          </p:grpSpPr>
          <p:sp>
            <p:nvSpPr>
              <p:cNvPr id="65" name="Oval 64"/>
              <p:cNvSpPr/>
              <p:nvPr/>
            </p:nvSpPr>
            <p:spPr>
              <a:xfrm>
                <a:off x="2385880" y="2429132"/>
                <a:ext cx="460291" cy="4814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2445091" y="2500555"/>
                <a:ext cx="341868" cy="338554"/>
              </a:xfrm>
              <a:prstGeom prst="rect">
                <a:avLst/>
              </a:prstGeom>
              <a:noFill/>
              <a:ln>
                <a:noFill/>
              </a:ln>
            </p:spPr>
            <p:txBody>
              <a:bodyPr wrap="square" rtlCol="0">
                <a:spAutoFit/>
              </a:bodyPr>
              <a:lstStyle/>
              <a:p>
                <a:pPr algn="ctr"/>
                <a:r>
                  <a:rPr lang="en-US" sz="1600" dirty="0">
                    <a:solidFill>
                      <a:schemeClr val="accent1"/>
                    </a:solidFill>
                  </a:rPr>
                  <a:t>6</a:t>
                </a:r>
              </a:p>
            </p:txBody>
          </p:sp>
        </p:grpSp>
      </p:grpSp>
      <p:grpSp>
        <p:nvGrpSpPr>
          <p:cNvPr id="76" name="Group 75"/>
          <p:cNvGrpSpPr/>
          <p:nvPr/>
        </p:nvGrpSpPr>
        <p:grpSpPr>
          <a:xfrm>
            <a:off x="3315717" y="1846249"/>
            <a:ext cx="1371600" cy="1394366"/>
            <a:chOff x="1787608" y="1857632"/>
            <a:chExt cx="1371600" cy="1394366"/>
          </a:xfrm>
        </p:grpSpPr>
        <p:sp>
          <p:nvSpPr>
            <p:cNvPr id="77" name="Rectangle 76"/>
            <p:cNvSpPr/>
            <p:nvPr/>
          </p:nvSpPr>
          <p:spPr>
            <a:xfrm>
              <a:off x="1787608" y="1857632"/>
              <a:ext cx="1371600" cy="13716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p:cNvSpPr txBox="1"/>
            <p:nvPr/>
          </p:nvSpPr>
          <p:spPr>
            <a:xfrm>
              <a:off x="2345722" y="1857632"/>
              <a:ext cx="255373" cy="338554"/>
            </a:xfrm>
            <a:prstGeom prst="rect">
              <a:avLst/>
            </a:prstGeom>
            <a:noFill/>
          </p:spPr>
          <p:txBody>
            <a:bodyPr wrap="square" rtlCol="0">
              <a:spAutoFit/>
            </a:bodyPr>
            <a:lstStyle/>
            <a:p>
              <a:pPr algn="ctr"/>
              <a:r>
                <a:rPr lang="en-US" sz="1600" dirty="0"/>
                <a:t>0</a:t>
              </a:r>
            </a:p>
          </p:txBody>
        </p:sp>
        <p:sp>
          <p:nvSpPr>
            <p:cNvPr id="79" name="TextBox 78"/>
            <p:cNvSpPr txBox="1"/>
            <p:nvPr/>
          </p:nvSpPr>
          <p:spPr>
            <a:xfrm>
              <a:off x="2345722" y="2913444"/>
              <a:ext cx="255373" cy="338554"/>
            </a:xfrm>
            <a:prstGeom prst="rect">
              <a:avLst/>
            </a:prstGeom>
            <a:noFill/>
          </p:spPr>
          <p:txBody>
            <a:bodyPr wrap="square" rtlCol="0">
              <a:spAutoFit/>
            </a:bodyPr>
            <a:lstStyle/>
            <a:p>
              <a:pPr algn="ctr"/>
              <a:r>
                <a:rPr lang="en-US" sz="1600" dirty="0"/>
                <a:t>2</a:t>
              </a:r>
            </a:p>
          </p:txBody>
        </p:sp>
        <p:sp>
          <p:nvSpPr>
            <p:cNvPr id="80" name="TextBox 79"/>
            <p:cNvSpPr txBox="1"/>
            <p:nvPr/>
          </p:nvSpPr>
          <p:spPr>
            <a:xfrm>
              <a:off x="2875001" y="2374155"/>
              <a:ext cx="255373" cy="338554"/>
            </a:xfrm>
            <a:prstGeom prst="rect">
              <a:avLst/>
            </a:prstGeom>
            <a:noFill/>
          </p:spPr>
          <p:txBody>
            <a:bodyPr wrap="square" rtlCol="0">
              <a:spAutoFit/>
            </a:bodyPr>
            <a:lstStyle/>
            <a:p>
              <a:pPr algn="ctr"/>
              <a:r>
                <a:rPr lang="en-US" sz="1600" dirty="0"/>
                <a:t>1</a:t>
              </a:r>
            </a:p>
          </p:txBody>
        </p:sp>
        <p:sp>
          <p:nvSpPr>
            <p:cNvPr id="81" name="TextBox 80"/>
            <p:cNvSpPr txBox="1"/>
            <p:nvPr/>
          </p:nvSpPr>
          <p:spPr>
            <a:xfrm>
              <a:off x="1820560" y="2374155"/>
              <a:ext cx="255373" cy="338554"/>
            </a:xfrm>
            <a:prstGeom prst="rect">
              <a:avLst/>
            </a:prstGeom>
            <a:noFill/>
          </p:spPr>
          <p:txBody>
            <a:bodyPr wrap="square" rtlCol="0">
              <a:spAutoFit/>
            </a:bodyPr>
            <a:lstStyle/>
            <a:p>
              <a:pPr algn="ctr"/>
              <a:r>
                <a:rPr lang="en-US" sz="1600" dirty="0"/>
                <a:t>3</a:t>
              </a:r>
            </a:p>
          </p:txBody>
        </p:sp>
        <p:grpSp>
          <p:nvGrpSpPr>
            <p:cNvPr id="82" name="Group 81"/>
            <p:cNvGrpSpPr/>
            <p:nvPr/>
          </p:nvGrpSpPr>
          <p:grpSpPr>
            <a:xfrm>
              <a:off x="2243263" y="2302732"/>
              <a:ext cx="460291" cy="481400"/>
              <a:chOff x="2385880" y="2429132"/>
              <a:chExt cx="460291" cy="481400"/>
            </a:xfrm>
          </p:grpSpPr>
          <p:sp>
            <p:nvSpPr>
              <p:cNvPr id="83" name="Oval 82"/>
              <p:cNvSpPr/>
              <p:nvPr/>
            </p:nvSpPr>
            <p:spPr>
              <a:xfrm>
                <a:off x="2385880" y="2429132"/>
                <a:ext cx="460291" cy="4814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p:cNvSpPr txBox="1"/>
              <p:nvPr/>
            </p:nvSpPr>
            <p:spPr>
              <a:xfrm>
                <a:off x="2445091" y="2500555"/>
                <a:ext cx="341868" cy="338554"/>
              </a:xfrm>
              <a:prstGeom prst="rect">
                <a:avLst/>
              </a:prstGeom>
              <a:noFill/>
              <a:ln>
                <a:noFill/>
              </a:ln>
            </p:spPr>
            <p:txBody>
              <a:bodyPr wrap="square" rtlCol="0">
                <a:spAutoFit/>
              </a:bodyPr>
              <a:lstStyle/>
              <a:p>
                <a:pPr algn="ctr"/>
                <a:r>
                  <a:rPr lang="en-US" sz="1600" dirty="0">
                    <a:solidFill>
                      <a:schemeClr val="accent1"/>
                    </a:solidFill>
                  </a:rPr>
                  <a:t>1</a:t>
                </a:r>
              </a:p>
            </p:txBody>
          </p:sp>
        </p:grpSp>
      </p:grpSp>
      <p:grpSp>
        <p:nvGrpSpPr>
          <p:cNvPr id="85" name="Group 84"/>
          <p:cNvGrpSpPr/>
          <p:nvPr/>
        </p:nvGrpSpPr>
        <p:grpSpPr>
          <a:xfrm>
            <a:off x="4840751" y="4907174"/>
            <a:ext cx="1371600" cy="1394366"/>
            <a:chOff x="1787608" y="1857632"/>
            <a:chExt cx="1371600" cy="1394366"/>
          </a:xfrm>
        </p:grpSpPr>
        <p:sp>
          <p:nvSpPr>
            <p:cNvPr id="86" name="Rectangle 85"/>
            <p:cNvSpPr/>
            <p:nvPr/>
          </p:nvSpPr>
          <p:spPr>
            <a:xfrm>
              <a:off x="1787608" y="1857632"/>
              <a:ext cx="1371600" cy="13716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p:cNvSpPr txBox="1"/>
            <p:nvPr/>
          </p:nvSpPr>
          <p:spPr>
            <a:xfrm>
              <a:off x="2345722" y="1857632"/>
              <a:ext cx="255373" cy="338554"/>
            </a:xfrm>
            <a:prstGeom prst="rect">
              <a:avLst/>
            </a:prstGeom>
            <a:noFill/>
          </p:spPr>
          <p:txBody>
            <a:bodyPr wrap="square" rtlCol="0">
              <a:spAutoFit/>
            </a:bodyPr>
            <a:lstStyle/>
            <a:p>
              <a:pPr algn="ctr"/>
              <a:r>
                <a:rPr lang="en-US" sz="1600" dirty="0"/>
                <a:t>0</a:t>
              </a:r>
            </a:p>
          </p:txBody>
        </p:sp>
        <p:sp>
          <p:nvSpPr>
            <p:cNvPr id="88" name="TextBox 87"/>
            <p:cNvSpPr txBox="1"/>
            <p:nvPr/>
          </p:nvSpPr>
          <p:spPr>
            <a:xfrm>
              <a:off x="2345722" y="2913444"/>
              <a:ext cx="255373" cy="338554"/>
            </a:xfrm>
            <a:prstGeom prst="rect">
              <a:avLst/>
            </a:prstGeom>
            <a:noFill/>
          </p:spPr>
          <p:txBody>
            <a:bodyPr wrap="square" rtlCol="0">
              <a:spAutoFit/>
            </a:bodyPr>
            <a:lstStyle/>
            <a:p>
              <a:pPr algn="ctr"/>
              <a:r>
                <a:rPr lang="en-US" sz="1600" dirty="0"/>
                <a:t>2</a:t>
              </a:r>
            </a:p>
          </p:txBody>
        </p:sp>
        <p:sp>
          <p:nvSpPr>
            <p:cNvPr id="89" name="TextBox 88"/>
            <p:cNvSpPr txBox="1"/>
            <p:nvPr/>
          </p:nvSpPr>
          <p:spPr>
            <a:xfrm>
              <a:off x="2875001" y="2374155"/>
              <a:ext cx="255373" cy="338554"/>
            </a:xfrm>
            <a:prstGeom prst="rect">
              <a:avLst/>
            </a:prstGeom>
            <a:noFill/>
          </p:spPr>
          <p:txBody>
            <a:bodyPr wrap="square" rtlCol="0">
              <a:spAutoFit/>
            </a:bodyPr>
            <a:lstStyle/>
            <a:p>
              <a:pPr algn="ctr"/>
              <a:r>
                <a:rPr lang="en-US" sz="1600" dirty="0"/>
                <a:t>1</a:t>
              </a:r>
            </a:p>
          </p:txBody>
        </p:sp>
        <p:sp>
          <p:nvSpPr>
            <p:cNvPr id="90" name="TextBox 89"/>
            <p:cNvSpPr txBox="1"/>
            <p:nvPr/>
          </p:nvSpPr>
          <p:spPr>
            <a:xfrm>
              <a:off x="1820560" y="2374155"/>
              <a:ext cx="255373" cy="338554"/>
            </a:xfrm>
            <a:prstGeom prst="rect">
              <a:avLst/>
            </a:prstGeom>
            <a:noFill/>
          </p:spPr>
          <p:txBody>
            <a:bodyPr wrap="square" rtlCol="0">
              <a:spAutoFit/>
            </a:bodyPr>
            <a:lstStyle/>
            <a:p>
              <a:pPr algn="ctr"/>
              <a:r>
                <a:rPr lang="en-US" sz="1600" dirty="0"/>
                <a:t>3</a:t>
              </a:r>
            </a:p>
          </p:txBody>
        </p:sp>
        <p:grpSp>
          <p:nvGrpSpPr>
            <p:cNvPr id="91" name="Group 90"/>
            <p:cNvGrpSpPr/>
            <p:nvPr/>
          </p:nvGrpSpPr>
          <p:grpSpPr>
            <a:xfrm>
              <a:off x="2243263" y="2302732"/>
              <a:ext cx="460291" cy="481400"/>
              <a:chOff x="2385880" y="2429132"/>
              <a:chExt cx="460291" cy="481400"/>
            </a:xfrm>
          </p:grpSpPr>
          <p:sp>
            <p:nvSpPr>
              <p:cNvPr id="92" name="Oval 91"/>
              <p:cNvSpPr/>
              <p:nvPr/>
            </p:nvSpPr>
            <p:spPr>
              <a:xfrm>
                <a:off x="2385880" y="2429132"/>
                <a:ext cx="460291" cy="4814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2445091" y="2500555"/>
                <a:ext cx="341868" cy="338554"/>
              </a:xfrm>
              <a:prstGeom prst="rect">
                <a:avLst/>
              </a:prstGeom>
              <a:noFill/>
              <a:ln>
                <a:noFill/>
              </a:ln>
            </p:spPr>
            <p:txBody>
              <a:bodyPr wrap="square" rtlCol="0">
                <a:spAutoFit/>
              </a:bodyPr>
              <a:lstStyle/>
              <a:p>
                <a:pPr algn="ctr"/>
                <a:r>
                  <a:rPr lang="en-US" sz="1600" dirty="0">
                    <a:solidFill>
                      <a:schemeClr val="accent1"/>
                    </a:solidFill>
                  </a:rPr>
                  <a:t>8</a:t>
                </a:r>
              </a:p>
            </p:txBody>
          </p:sp>
        </p:grpSp>
      </p:grpSp>
      <p:sp>
        <p:nvSpPr>
          <p:cNvPr id="95" name="Rectangle 94"/>
          <p:cNvSpPr/>
          <p:nvPr/>
        </p:nvSpPr>
        <p:spPr>
          <a:xfrm>
            <a:off x="5378150" y="2920624"/>
            <a:ext cx="276088" cy="7373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396146" y="2397690"/>
            <a:ext cx="705610" cy="2459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p:cNvSpPr txBox="1"/>
          <p:nvPr/>
        </p:nvSpPr>
        <p:spPr>
          <a:xfrm>
            <a:off x="6770465" y="2400285"/>
            <a:ext cx="1744885" cy="2554545"/>
          </a:xfrm>
          <a:prstGeom prst="rect">
            <a:avLst/>
          </a:prstGeom>
          <a:noFill/>
        </p:spPr>
        <p:txBody>
          <a:bodyPr wrap="square" rtlCol="0">
            <a:spAutoFit/>
          </a:bodyPr>
          <a:lstStyle/>
          <a:p>
            <a:pPr algn="ctr"/>
            <a:r>
              <a:rPr lang="en-US" sz="2000" dirty="0"/>
              <a:t>To place a tile in position </a:t>
            </a:r>
            <a:r>
              <a:rPr lang="en-US" sz="2000" b="1" dirty="0"/>
              <a:t>2</a:t>
            </a:r>
            <a:r>
              <a:rPr lang="en-US" sz="2000" dirty="0"/>
              <a:t>, the half image values at each of these </a:t>
            </a:r>
            <a:r>
              <a:rPr lang="en-US" sz="2000" b="1" u="sng" dirty="0">
                <a:solidFill>
                  <a:srgbClr val="FF0000"/>
                </a:solidFill>
              </a:rPr>
              <a:t>two</a:t>
            </a:r>
            <a:r>
              <a:rPr lang="en-US" sz="2000" dirty="0"/>
              <a:t> binding sites must have a valid sum!</a:t>
            </a:r>
          </a:p>
        </p:txBody>
      </p:sp>
      <p:sp>
        <p:nvSpPr>
          <p:cNvPr id="3" name="Slide Number Placeholder 2"/>
          <p:cNvSpPr>
            <a:spLocks noGrp="1"/>
          </p:cNvSpPr>
          <p:nvPr>
            <p:ph type="sldNum" sz="quarter" idx="12"/>
          </p:nvPr>
        </p:nvSpPr>
        <p:spPr/>
        <p:txBody>
          <a:bodyPr/>
          <a:lstStyle/>
          <a:p>
            <a:fld id="{650AD656-6FF9-465D-B7B0-1CD0DD39CD23}" type="slidenum">
              <a:rPr lang="en-US" smtClean="0"/>
              <a:t>40</a:t>
            </a:fld>
            <a:endParaRPr lang="en-US" dirty="0"/>
          </a:p>
        </p:txBody>
      </p:sp>
    </p:spTree>
    <p:extLst>
      <p:ext uri="{BB962C8B-B14F-4D97-AF65-F5344CB8AC3E}">
        <p14:creationId xmlns:p14="http://schemas.microsoft.com/office/powerpoint/2010/main" val="21683113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CanPlaceTile</a:t>
            </a:r>
            <a:r>
              <a:rPr lang="en-US" dirty="0"/>
              <a:t>() method</a:t>
            </a:r>
          </a:p>
        </p:txBody>
      </p:sp>
      <p:grpSp>
        <p:nvGrpSpPr>
          <p:cNvPr id="12" name="Group 11"/>
          <p:cNvGrpSpPr/>
          <p:nvPr/>
        </p:nvGrpSpPr>
        <p:grpSpPr>
          <a:xfrm>
            <a:off x="1790682" y="1846249"/>
            <a:ext cx="1371600" cy="1394366"/>
            <a:chOff x="1787608" y="1857632"/>
            <a:chExt cx="1371600" cy="1394366"/>
          </a:xfrm>
        </p:grpSpPr>
        <p:sp>
          <p:nvSpPr>
            <p:cNvPr id="4" name="Rectangle 3"/>
            <p:cNvSpPr/>
            <p:nvPr/>
          </p:nvSpPr>
          <p:spPr>
            <a:xfrm>
              <a:off x="1787608" y="1857632"/>
              <a:ext cx="1371600" cy="13716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345722" y="1857632"/>
              <a:ext cx="255373" cy="338554"/>
            </a:xfrm>
            <a:prstGeom prst="rect">
              <a:avLst/>
            </a:prstGeom>
            <a:noFill/>
          </p:spPr>
          <p:txBody>
            <a:bodyPr wrap="square" rtlCol="0">
              <a:spAutoFit/>
            </a:bodyPr>
            <a:lstStyle/>
            <a:p>
              <a:pPr algn="ctr"/>
              <a:r>
                <a:rPr lang="en-US" sz="1600" dirty="0"/>
                <a:t>0</a:t>
              </a:r>
            </a:p>
          </p:txBody>
        </p:sp>
        <p:sp>
          <p:nvSpPr>
            <p:cNvPr id="6" name="TextBox 5"/>
            <p:cNvSpPr txBox="1"/>
            <p:nvPr/>
          </p:nvSpPr>
          <p:spPr>
            <a:xfrm>
              <a:off x="2345722" y="2913444"/>
              <a:ext cx="255373" cy="338554"/>
            </a:xfrm>
            <a:prstGeom prst="rect">
              <a:avLst/>
            </a:prstGeom>
            <a:noFill/>
          </p:spPr>
          <p:txBody>
            <a:bodyPr wrap="square" rtlCol="0">
              <a:spAutoFit/>
            </a:bodyPr>
            <a:lstStyle/>
            <a:p>
              <a:pPr algn="ctr"/>
              <a:r>
                <a:rPr lang="en-US" sz="1600" dirty="0"/>
                <a:t>2</a:t>
              </a:r>
            </a:p>
          </p:txBody>
        </p:sp>
        <p:sp>
          <p:nvSpPr>
            <p:cNvPr id="7" name="TextBox 6"/>
            <p:cNvSpPr txBox="1"/>
            <p:nvPr/>
          </p:nvSpPr>
          <p:spPr>
            <a:xfrm>
              <a:off x="2875001" y="2374155"/>
              <a:ext cx="255373" cy="338554"/>
            </a:xfrm>
            <a:prstGeom prst="rect">
              <a:avLst/>
            </a:prstGeom>
            <a:noFill/>
          </p:spPr>
          <p:txBody>
            <a:bodyPr wrap="square" rtlCol="0">
              <a:spAutoFit/>
            </a:bodyPr>
            <a:lstStyle/>
            <a:p>
              <a:pPr algn="ctr"/>
              <a:r>
                <a:rPr lang="en-US" sz="1600" dirty="0"/>
                <a:t>1</a:t>
              </a:r>
            </a:p>
          </p:txBody>
        </p:sp>
        <p:sp>
          <p:nvSpPr>
            <p:cNvPr id="8" name="TextBox 7"/>
            <p:cNvSpPr txBox="1"/>
            <p:nvPr/>
          </p:nvSpPr>
          <p:spPr>
            <a:xfrm>
              <a:off x="1820560" y="2374155"/>
              <a:ext cx="255373" cy="338554"/>
            </a:xfrm>
            <a:prstGeom prst="rect">
              <a:avLst/>
            </a:prstGeom>
            <a:noFill/>
          </p:spPr>
          <p:txBody>
            <a:bodyPr wrap="square" rtlCol="0">
              <a:spAutoFit/>
            </a:bodyPr>
            <a:lstStyle/>
            <a:p>
              <a:pPr algn="ctr"/>
              <a:r>
                <a:rPr lang="en-US" sz="1600" dirty="0"/>
                <a:t>3</a:t>
              </a:r>
            </a:p>
          </p:txBody>
        </p:sp>
        <p:grpSp>
          <p:nvGrpSpPr>
            <p:cNvPr id="11" name="Group 10"/>
            <p:cNvGrpSpPr/>
            <p:nvPr/>
          </p:nvGrpSpPr>
          <p:grpSpPr>
            <a:xfrm>
              <a:off x="2243263" y="2302732"/>
              <a:ext cx="460291" cy="481400"/>
              <a:chOff x="2385880" y="2429132"/>
              <a:chExt cx="460291" cy="481400"/>
            </a:xfrm>
          </p:grpSpPr>
          <p:sp>
            <p:nvSpPr>
              <p:cNvPr id="9" name="Oval 8"/>
              <p:cNvSpPr/>
              <p:nvPr/>
            </p:nvSpPr>
            <p:spPr>
              <a:xfrm>
                <a:off x="2385880" y="2429132"/>
                <a:ext cx="460291" cy="4814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445091" y="2500555"/>
                <a:ext cx="341868" cy="338554"/>
              </a:xfrm>
              <a:prstGeom prst="rect">
                <a:avLst/>
              </a:prstGeom>
              <a:noFill/>
              <a:ln>
                <a:noFill/>
              </a:ln>
            </p:spPr>
            <p:txBody>
              <a:bodyPr wrap="square" rtlCol="0">
                <a:spAutoFit/>
              </a:bodyPr>
              <a:lstStyle/>
              <a:p>
                <a:pPr algn="ctr"/>
                <a:r>
                  <a:rPr lang="en-US" sz="1600" dirty="0">
                    <a:solidFill>
                      <a:schemeClr val="accent1"/>
                    </a:solidFill>
                  </a:rPr>
                  <a:t>0</a:t>
                </a:r>
              </a:p>
            </p:txBody>
          </p:sp>
        </p:grpSp>
      </p:grpSp>
      <p:grpSp>
        <p:nvGrpSpPr>
          <p:cNvPr id="13" name="Group 12"/>
          <p:cNvGrpSpPr/>
          <p:nvPr/>
        </p:nvGrpSpPr>
        <p:grpSpPr>
          <a:xfrm>
            <a:off x="3315717" y="4907174"/>
            <a:ext cx="1371600" cy="1394366"/>
            <a:chOff x="1787608" y="1857632"/>
            <a:chExt cx="1371600" cy="1394366"/>
          </a:xfrm>
        </p:grpSpPr>
        <p:sp>
          <p:nvSpPr>
            <p:cNvPr id="14" name="Rectangle 13"/>
            <p:cNvSpPr/>
            <p:nvPr/>
          </p:nvSpPr>
          <p:spPr>
            <a:xfrm>
              <a:off x="1787608" y="1857632"/>
              <a:ext cx="1371600" cy="13716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345722" y="1857632"/>
              <a:ext cx="255373" cy="338554"/>
            </a:xfrm>
            <a:prstGeom prst="rect">
              <a:avLst/>
            </a:prstGeom>
            <a:noFill/>
          </p:spPr>
          <p:txBody>
            <a:bodyPr wrap="square" rtlCol="0">
              <a:spAutoFit/>
            </a:bodyPr>
            <a:lstStyle/>
            <a:p>
              <a:pPr algn="ctr"/>
              <a:r>
                <a:rPr lang="en-US" sz="1600" dirty="0"/>
                <a:t>0</a:t>
              </a:r>
            </a:p>
          </p:txBody>
        </p:sp>
        <p:sp>
          <p:nvSpPr>
            <p:cNvPr id="16" name="TextBox 15"/>
            <p:cNvSpPr txBox="1"/>
            <p:nvPr/>
          </p:nvSpPr>
          <p:spPr>
            <a:xfrm>
              <a:off x="2345722" y="2913444"/>
              <a:ext cx="255373" cy="338554"/>
            </a:xfrm>
            <a:prstGeom prst="rect">
              <a:avLst/>
            </a:prstGeom>
            <a:noFill/>
          </p:spPr>
          <p:txBody>
            <a:bodyPr wrap="square" rtlCol="0">
              <a:spAutoFit/>
            </a:bodyPr>
            <a:lstStyle/>
            <a:p>
              <a:pPr algn="ctr"/>
              <a:r>
                <a:rPr lang="en-US" sz="1600" dirty="0"/>
                <a:t>2</a:t>
              </a:r>
            </a:p>
          </p:txBody>
        </p:sp>
        <p:sp>
          <p:nvSpPr>
            <p:cNvPr id="17" name="TextBox 16"/>
            <p:cNvSpPr txBox="1"/>
            <p:nvPr/>
          </p:nvSpPr>
          <p:spPr>
            <a:xfrm>
              <a:off x="2875001" y="2374155"/>
              <a:ext cx="255373" cy="338554"/>
            </a:xfrm>
            <a:prstGeom prst="rect">
              <a:avLst/>
            </a:prstGeom>
            <a:noFill/>
          </p:spPr>
          <p:txBody>
            <a:bodyPr wrap="square" rtlCol="0">
              <a:spAutoFit/>
            </a:bodyPr>
            <a:lstStyle/>
            <a:p>
              <a:pPr algn="ctr"/>
              <a:r>
                <a:rPr lang="en-US" sz="1600" dirty="0"/>
                <a:t>1</a:t>
              </a:r>
            </a:p>
          </p:txBody>
        </p:sp>
        <p:sp>
          <p:nvSpPr>
            <p:cNvPr id="18" name="TextBox 17"/>
            <p:cNvSpPr txBox="1"/>
            <p:nvPr/>
          </p:nvSpPr>
          <p:spPr>
            <a:xfrm>
              <a:off x="1820560" y="2374155"/>
              <a:ext cx="255373" cy="338554"/>
            </a:xfrm>
            <a:prstGeom prst="rect">
              <a:avLst/>
            </a:prstGeom>
            <a:noFill/>
          </p:spPr>
          <p:txBody>
            <a:bodyPr wrap="square" rtlCol="0">
              <a:spAutoFit/>
            </a:bodyPr>
            <a:lstStyle/>
            <a:p>
              <a:pPr algn="ctr"/>
              <a:r>
                <a:rPr lang="en-US" sz="1600" dirty="0"/>
                <a:t>3</a:t>
              </a:r>
            </a:p>
          </p:txBody>
        </p:sp>
        <p:grpSp>
          <p:nvGrpSpPr>
            <p:cNvPr id="19" name="Group 18"/>
            <p:cNvGrpSpPr/>
            <p:nvPr/>
          </p:nvGrpSpPr>
          <p:grpSpPr>
            <a:xfrm>
              <a:off x="2243263" y="2302732"/>
              <a:ext cx="460291" cy="481400"/>
              <a:chOff x="2385880" y="2429132"/>
              <a:chExt cx="460291" cy="481400"/>
            </a:xfrm>
          </p:grpSpPr>
          <p:sp>
            <p:nvSpPr>
              <p:cNvPr id="20" name="Oval 19"/>
              <p:cNvSpPr/>
              <p:nvPr/>
            </p:nvSpPr>
            <p:spPr>
              <a:xfrm>
                <a:off x="2385880" y="2429132"/>
                <a:ext cx="460291" cy="4814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2445091" y="2500555"/>
                <a:ext cx="341868" cy="338554"/>
              </a:xfrm>
              <a:prstGeom prst="rect">
                <a:avLst/>
              </a:prstGeom>
              <a:noFill/>
              <a:ln>
                <a:noFill/>
              </a:ln>
            </p:spPr>
            <p:txBody>
              <a:bodyPr wrap="square" rtlCol="0">
                <a:spAutoFit/>
              </a:bodyPr>
              <a:lstStyle/>
              <a:p>
                <a:pPr algn="ctr"/>
                <a:r>
                  <a:rPr lang="en-US" sz="1600" dirty="0">
                    <a:solidFill>
                      <a:schemeClr val="accent1"/>
                    </a:solidFill>
                  </a:rPr>
                  <a:t>7</a:t>
                </a:r>
              </a:p>
            </p:txBody>
          </p:sp>
        </p:grpSp>
      </p:grpSp>
      <p:grpSp>
        <p:nvGrpSpPr>
          <p:cNvPr id="22" name="Group 21"/>
          <p:cNvGrpSpPr/>
          <p:nvPr/>
        </p:nvGrpSpPr>
        <p:grpSpPr>
          <a:xfrm>
            <a:off x="4840751" y="1846249"/>
            <a:ext cx="1371600" cy="1394366"/>
            <a:chOff x="1787608" y="1857632"/>
            <a:chExt cx="1371600" cy="1394366"/>
          </a:xfrm>
        </p:grpSpPr>
        <p:sp>
          <p:nvSpPr>
            <p:cNvPr id="23" name="Rectangle 22"/>
            <p:cNvSpPr/>
            <p:nvPr/>
          </p:nvSpPr>
          <p:spPr>
            <a:xfrm>
              <a:off x="1787608" y="1857632"/>
              <a:ext cx="1371600" cy="13716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2345722" y="1857632"/>
              <a:ext cx="255373" cy="338554"/>
            </a:xfrm>
            <a:prstGeom prst="rect">
              <a:avLst/>
            </a:prstGeom>
            <a:noFill/>
          </p:spPr>
          <p:txBody>
            <a:bodyPr wrap="square" rtlCol="0">
              <a:spAutoFit/>
            </a:bodyPr>
            <a:lstStyle/>
            <a:p>
              <a:pPr algn="ctr"/>
              <a:r>
                <a:rPr lang="en-US" sz="1600" dirty="0"/>
                <a:t>0</a:t>
              </a:r>
            </a:p>
          </p:txBody>
        </p:sp>
        <p:sp>
          <p:nvSpPr>
            <p:cNvPr id="25" name="TextBox 24"/>
            <p:cNvSpPr txBox="1"/>
            <p:nvPr/>
          </p:nvSpPr>
          <p:spPr>
            <a:xfrm>
              <a:off x="2345722" y="2913444"/>
              <a:ext cx="255373" cy="338554"/>
            </a:xfrm>
            <a:prstGeom prst="rect">
              <a:avLst/>
            </a:prstGeom>
            <a:noFill/>
          </p:spPr>
          <p:txBody>
            <a:bodyPr wrap="square" rtlCol="0">
              <a:spAutoFit/>
            </a:bodyPr>
            <a:lstStyle/>
            <a:p>
              <a:pPr algn="ctr"/>
              <a:r>
                <a:rPr lang="en-US" sz="1600" dirty="0"/>
                <a:t>2</a:t>
              </a:r>
            </a:p>
          </p:txBody>
        </p:sp>
        <p:sp>
          <p:nvSpPr>
            <p:cNvPr id="26" name="TextBox 25"/>
            <p:cNvSpPr txBox="1"/>
            <p:nvPr/>
          </p:nvSpPr>
          <p:spPr>
            <a:xfrm>
              <a:off x="2875001" y="2374155"/>
              <a:ext cx="255373" cy="338554"/>
            </a:xfrm>
            <a:prstGeom prst="rect">
              <a:avLst/>
            </a:prstGeom>
            <a:noFill/>
          </p:spPr>
          <p:txBody>
            <a:bodyPr wrap="square" rtlCol="0">
              <a:spAutoFit/>
            </a:bodyPr>
            <a:lstStyle/>
            <a:p>
              <a:pPr algn="ctr"/>
              <a:r>
                <a:rPr lang="en-US" sz="1600" dirty="0"/>
                <a:t>1</a:t>
              </a:r>
            </a:p>
          </p:txBody>
        </p:sp>
        <p:sp>
          <p:nvSpPr>
            <p:cNvPr id="27" name="TextBox 26"/>
            <p:cNvSpPr txBox="1"/>
            <p:nvPr/>
          </p:nvSpPr>
          <p:spPr>
            <a:xfrm>
              <a:off x="1820560" y="2374155"/>
              <a:ext cx="255373" cy="338554"/>
            </a:xfrm>
            <a:prstGeom prst="rect">
              <a:avLst/>
            </a:prstGeom>
            <a:noFill/>
          </p:spPr>
          <p:txBody>
            <a:bodyPr wrap="square" rtlCol="0">
              <a:spAutoFit/>
            </a:bodyPr>
            <a:lstStyle/>
            <a:p>
              <a:pPr algn="ctr"/>
              <a:r>
                <a:rPr lang="en-US" sz="1600" dirty="0"/>
                <a:t>3</a:t>
              </a:r>
            </a:p>
          </p:txBody>
        </p:sp>
        <p:grpSp>
          <p:nvGrpSpPr>
            <p:cNvPr id="28" name="Group 27"/>
            <p:cNvGrpSpPr/>
            <p:nvPr/>
          </p:nvGrpSpPr>
          <p:grpSpPr>
            <a:xfrm>
              <a:off x="2243263" y="2302732"/>
              <a:ext cx="460291" cy="481400"/>
              <a:chOff x="2385880" y="2429132"/>
              <a:chExt cx="460291" cy="481400"/>
            </a:xfrm>
          </p:grpSpPr>
          <p:sp>
            <p:nvSpPr>
              <p:cNvPr id="29" name="Oval 28"/>
              <p:cNvSpPr/>
              <p:nvPr/>
            </p:nvSpPr>
            <p:spPr>
              <a:xfrm>
                <a:off x="2385880" y="2429132"/>
                <a:ext cx="460291" cy="4814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2445091" y="2500555"/>
                <a:ext cx="341868" cy="338554"/>
              </a:xfrm>
              <a:prstGeom prst="rect">
                <a:avLst/>
              </a:prstGeom>
              <a:noFill/>
              <a:ln>
                <a:noFill/>
              </a:ln>
            </p:spPr>
            <p:txBody>
              <a:bodyPr wrap="square" rtlCol="0">
                <a:spAutoFit/>
              </a:bodyPr>
              <a:lstStyle/>
              <a:p>
                <a:pPr algn="ctr"/>
                <a:r>
                  <a:rPr lang="en-US" sz="1600" dirty="0">
                    <a:solidFill>
                      <a:schemeClr val="accent1"/>
                    </a:solidFill>
                  </a:rPr>
                  <a:t>2</a:t>
                </a:r>
              </a:p>
            </p:txBody>
          </p:sp>
        </p:grpSp>
      </p:grpSp>
      <p:grpSp>
        <p:nvGrpSpPr>
          <p:cNvPr id="31" name="Group 30"/>
          <p:cNvGrpSpPr/>
          <p:nvPr/>
        </p:nvGrpSpPr>
        <p:grpSpPr>
          <a:xfrm>
            <a:off x="1790682" y="3383496"/>
            <a:ext cx="1371600" cy="1394366"/>
            <a:chOff x="1787608" y="1857632"/>
            <a:chExt cx="1371600" cy="1394366"/>
          </a:xfrm>
        </p:grpSpPr>
        <p:sp>
          <p:nvSpPr>
            <p:cNvPr id="32" name="Rectangle 31"/>
            <p:cNvSpPr/>
            <p:nvPr/>
          </p:nvSpPr>
          <p:spPr>
            <a:xfrm>
              <a:off x="1787608" y="1857632"/>
              <a:ext cx="1371600" cy="13716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2345722" y="1857632"/>
              <a:ext cx="255373" cy="338554"/>
            </a:xfrm>
            <a:prstGeom prst="rect">
              <a:avLst/>
            </a:prstGeom>
            <a:noFill/>
          </p:spPr>
          <p:txBody>
            <a:bodyPr wrap="square" rtlCol="0">
              <a:spAutoFit/>
            </a:bodyPr>
            <a:lstStyle/>
            <a:p>
              <a:pPr algn="ctr"/>
              <a:r>
                <a:rPr lang="en-US" sz="1600" dirty="0"/>
                <a:t>0</a:t>
              </a:r>
            </a:p>
          </p:txBody>
        </p:sp>
        <p:sp>
          <p:nvSpPr>
            <p:cNvPr id="34" name="TextBox 33"/>
            <p:cNvSpPr txBox="1"/>
            <p:nvPr/>
          </p:nvSpPr>
          <p:spPr>
            <a:xfrm>
              <a:off x="2345722" y="2913444"/>
              <a:ext cx="255373" cy="338554"/>
            </a:xfrm>
            <a:prstGeom prst="rect">
              <a:avLst/>
            </a:prstGeom>
            <a:noFill/>
          </p:spPr>
          <p:txBody>
            <a:bodyPr wrap="square" rtlCol="0">
              <a:spAutoFit/>
            </a:bodyPr>
            <a:lstStyle/>
            <a:p>
              <a:pPr algn="ctr"/>
              <a:r>
                <a:rPr lang="en-US" sz="1600" dirty="0"/>
                <a:t>2</a:t>
              </a:r>
            </a:p>
          </p:txBody>
        </p:sp>
        <p:sp>
          <p:nvSpPr>
            <p:cNvPr id="35" name="TextBox 34"/>
            <p:cNvSpPr txBox="1"/>
            <p:nvPr/>
          </p:nvSpPr>
          <p:spPr>
            <a:xfrm>
              <a:off x="2875001" y="2374155"/>
              <a:ext cx="255373" cy="338554"/>
            </a:xfrm>
            <a:prstGeom prst="rect">
              <a:avLst/>
            </a:prstGeom>
            <a:noFill/>
          </p:spPr>
          <p:txBody>
            <a:bodyPr wrap="square" rtlCol="0">
              <a:spAutoFit/>
            </a:bodyPr>
            <a:lstStyle/>
            <a:p>
              <a:pPr algn="ctr"/>
              <a:r>
                <a:rPr lang="en-US" sz="1600" dirty="0"/>
                <a:t>1</a:t>
              </a:r>
            </a:p>
          </p:txBody>
        </p:sp>
        <p:sp>
          <p:nvSpPr>
            <p:cNvPr id="36" name="TextBox 35"/>
            <p:cNvSpPr txBox="1"/>
            <p:nvPr/>
          </p:nvSpPr>
          <p:spPr>
            <a:xfrm>
              <a:off x="1820560" y="2374155"/>
              <a:ext cx="255373" cy="338554"/>
            </a:xfrm>
            <a:prstGeom prst="rect">
              <a:avLst/>
            </a:prstGeom>
            <a:noFill/>
          </p:spPr>
          <p:txBody>
            <a:bodyPr wrap="square" rtlCol="0">
              <a:spAutoFit/>
            </a:bodyPr>
            <a:lstStyle/>
            <a:p>
              <a:pPr algn="ctr"/>
              <a:r>
                <a:rPr lang="en-US" sz="1600" dirty="0"/>
                <a:t>3</a:t>
              </a:r>
            </a:p>
          </p:txBody>
        </p:sp>
        <p:grpSp>
          <p:nvGrpSpPr>
            <p:cNvPr id="37" name="Group 36"/>
            <p:cNvGrpSpPr/>
            <p:nvPr/>
          </p:nvGrpSpPr>
          <p:grpSpPr>
            <a:xfrm>
              <a:off x="2243263" y="2302732"/>
              <a:ext cx="460291" cy="481400"/>
              <a:chOff x="2385880" y="2429132"/>
              <a:chExt cx="460291" cy="481400"/>
            </a:xfrm>
          </p:grpSpPr>
          <p:sp>
            <p:nvSpPr>
              <p:cNvPr id="38" name="Oval 37"/>
              <p:cNvSpPr/>
              <p:nvPr/>
            </p:nvSpPr>
            <p:spPr>
              <a:xfrm>
                <a:off x="2385880" y="2429132"/>
                <a:ext cx="460291" cy="4814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2445091" y="2500555"/>
                <a:ext cx="341868" cy="338554"/>
              </a:xfrm>
              <a:prstGeom prst="rect">
                <a:avLst/>
              </a:prstGeom>
              <a:noFill/>
              <a:ln>
                <a:noFill/>
              </a:ln>
            </p:spPr>
            <p:txBody>
              <a:bodyPr wrap="square" rtlCol="0">
                <a:spAutoFit/>
              </a:bodyPr>
              <a:lstStyle/>
              <a:p>
                <a:pPr algn="ctr"/>
                <a:r>
                  <a:rPr lang="en-US" sz="1600" dirty="0">
                    <a:solidFill>
                      <a:schemeClr val="accent1"/>
                    </a:solidFill>
                  </a:rPr>
                  <a:t>3</a:t>
                </a:r>
              </a:p>
            </p:txBody>
          </p:sp>
        </p:grpSp>
      </p:grpSp>
      <p:grpSp>
        <p:nvGrpSpPr>
          <p:cNvPr id="40" name="Group 39"/>
          <p:cNvGrpSpPr/>
          <p:nvPr/>
        </p:nvGrpSpPr>
        <p:grpSpPr>
          <a:xfrm>
            <a:off x="3315717" y="3383496"/>
            <a:ext cx="1371600" cy="1394366"/>
            <a:chOff x="1787608" y="1857632"/>
            <a:chExt cx="1371600" cy="1394366"/>
          </a:xfrm>
        </p:grpSpPr>
        <p:sp>
          <p:nvSpPr>
            <p:cNvPr id="41" name="Rectangle 40"/>
            <p:cNvSpPr/>
            <p:nvPr/>
          </p:nvSpPr>
          <p:spPr>
            <a:xfrm>
              <a:off x="1787608" y="1857632"/>
              <a:ext cx="1371600" cy="13716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2345722" y="1857632"/>
              <a:ext cx="255373" cy="338554"/>
            </a:xfrm>
            <a:prstGeom prst="rect">
              <a:avLst/>
            </a:prstGeom>
            <a:noFill/>
          </p:spPr>
          <p:txBody>
            <a:bodyPr wrap="square" rtlCol="0">
              <a:spAutoFit/>
            </a:bodyPr>
            <a:lstStyle/>
            <a:p>
              <a:pPr algn="ctr"/>
              <a:r>
                <a:rPr lang="en-US" sz="1600" dirty="0"/>
                <a:t>0</a:t>
              </a:r>
            </a:p>
          </p:txBody>
        </p:sp>
        <p:sp>
          <p:nvSpPr>
            <p:cNvPr id="43" name="TextBox 42"/>
            <p:cNvSpPr txBox="1"/>
            <p:nvPr/>
          </p:nvSpPr>
          <p:spPr>
            <a:xfrm>
              <a:off x="2345722" y="2913444"/>
              <a:ext cx="255373" cy="338554"/>
            </a:xfrm>
            <a:prstGeom prst="rect">
              <a:avLst/>
            </a:prstGeom>
            <a:noFill/>
          </p:spPr>
          <p:txBody>
            <a:bodyPr wrap="square" rtlCol="0">
              <a:spAutoFit/>
            </a:bodyPr>
            <a:lstStyle/>
            <a:p>
              <a:pPr algn="ctr"/>
              <a:r>
                <a:rPr lang="en-US" sz="1600" dirty="0"/>
                <a:t>2</a:t>
              </a:r>
            </a:p>
          </p:txBody>
        </p:sp>
        <p:sp>
          <p:nvSpPr>
            <p:cNvPr id="44" name="TextBox 43"/>
            <p:cNvSpPr txBox="1"/>
            <p:nvPr/>
          </p:nvSpPr>
          <p:spPr>
            <a:xfrm>
              <a:off x="2875001" y="2374155"/>
              <a:ext cx="255373" cy="338554"/>
            </a:xfrm>
            <a:prstGeom prst="rect">
              <a:avLst/>
            </a:prstGeom>
            <a:noFill/>
          </p:spPr>
          <p:txBody>
            <a:bodyPr wrap="square" rtlCol="0">
              <a:spAutoFit/>
            </a:bodyPr>
            <a:lstStyle/>
            <a:p>
              <a:pPr algn="ctr"/>
              <a:r>
                <a:rPr lang="en-US" sz="1600" dirty="0"/>
                <a:t>1</a:t>
              </a:r>
            </a:p>
          </p:txBody>
        </p:sp>
        <p:sp>
          <p:nvSpPr>
            <p:cNvPr id="45" name="TextBox 44"/>
            <p:cNvSpPr txBox="1"/>
            <p:nvPr/>
          </p:nvSpPr>
          <p:spPr>
            <a:xfrm>
              <a:off x="1820560" y="2374155"/>
              <a:ext cx="255373" cy="338554"/>
            </a:xfrm>
            <a:prstGeom prst="rect">
              <a:avLst/>
            </a:prstGeom>
            <a:noFill/>
          </p:spPr>
          <p:txBody>
            <a:bodyPr wrap="square" rtlCol="0">
              <a:spAutoFit/>
            </a:bodyPr>
            <a:lstStyle/>
            <a:p>
              <a:pPr algn="ctr"/>
              <a:r>
                <a:rPr lang="en-US" sz="1600" dirty="0"/>
                <a:t>3</a:t>
              </a:r>
            </a:p>
          </p:txBody>
        </p:sp>
        <p:grpSp>
          <p:nvGrpSpPr>
            <p:cNvPr id="46" name="Group 45"/>
            <p:cNvGrpSpPr/>
            <p:nvPr/>
          </p:nvGrpSpPr>
          <p:grpSpPr>
            <a:xfrm>
              <a:off x="2243263" y="2302732"/>
              <a:ext cx="460291" cy="481400"/>
              <a:chOff x="2385880" y="2429132"/>
              <a:chExt cx="460291" cy="481400"/>
            </a:xfrm>
          </p:grpSpPr>
          <p:sp>
            <p:nvSpPr>
              <p:cNvPr id="47" name="Oval 46"/>
              <p:cNvSpPr/>
              <p:nvPr/>
            </p:nvSpPr>
            <p:spPr>
              <a:xfrm>
                <a:off x="2385880" y="2429132"/>
                <a:ext cx="460291" cy="4814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2445091" y="2500555"/>
                <a:ext cx="341868" cy="338554"/>
              </a:xfrm>
              <a:prstGeom prst="rect">
                <a:avLst/>
              </a:prstGeom>
              <a:noFill/>
              <a:ln>
                <a:noFill/>
              </a:ln>
            </p:spPr>
            <p:txBody>
              <a:bodyPr wrap="square" rtlCol="0">
                <a:spAutoFit/>
              </a:bodyPr>
              <a:lstStyle/>
              <a:p>
                <a:pPr algn="ctr"/>
                <a:r>
                  <a:rPr lang="en-US" sz="1600" dirty="0">
                    <a:solidFill>
                      <a:schemeClr val="accent1"/>
                    </a:solidFill>
                  </a:rPr>
                  <a:t>4</a:t>
                </a:r>
              </a:p>
            </p:txBody>
          </p:sp>
        </p:grpSp>
      </p:grpSp>
      <p:grpSp>
        <p:nvGrpSpPr>
          <p:cNvPr id="49" name="Group 48"/>
          <p:cNvGrpSpPr/>
          <p:nvPr/>
        </p:nvGrpSpPr>
        <p:grpSpPr>
          <a:xfrm>
            <a:off x="4840751" y="3383496"/>
            <a:ext cx="1371600" cy="1394366"/>
            <a:chOff x="1787608" y="1857632"/>
            <a:chExt cx="1371600" cy="1394366"/>
          </a:xfrm>
        </p:grpSpPr>
        <p:sp>
          <p:nvSpPr>
            <p:cNvPr id="50" name="Rectangle 49"/>
            <p:cNvSpPr/>
            <p:nvPr/>
          </p:nvSpPr>
          <p:spPr>
            <a:xfrm>
              <a:off x="1787608" y="1857632"/>
              <a:ext cx="1371600" cy="13716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2345722" y="1857632"/>
              <a:ext cx="255373" cy="338554"/>
            </a:xfrm>
            <a:prstGeom prst="rect">
              <a:avLst/>
            </a:prstGeom>
            <a:noFill/>
          </p:spPr>
          <p:txBody>
            <a:bodyPr wrap="square" rtlCol="0">
              <a:spAutoFit/>
            </a:bodyPr>
            <a:lstStyle/>
            <a:p>
              <a:pPr algn="ctr"/>
              <a:r>
                <a:rPr lang="en-US" sz="1600" dirty="0"/>
                <a:t>0</a:t>
              </a:r>
            </a:p>
          </p:txBody>
        </p:sp>
        <p:sp>
          <p:nvSpPr>
            <p:cNvPr id="52" name="TextBox 51"/>
            <p:cNvSpPr txBox="1"/>
            <p:nvPr/>
          </p:nvSpPr>
          <p:spPr>
            <a:xfrm>
              <a:off x="2345722" y="2913444"/>
              <a:ext cx="255373" cy="338554"/>
            </a:xfrm>
            <a:prstGeom prst="rect">
              <a:avLst/>
            </a:prstGeom>
            <a:noFill/>
          </p:spPr>
          <p:txBody>
            <a:bodyPr wrap="square" rtlCol="0">
              <a:spAutoFit/>
            </a:bodyPr>
            <a:lstStyle/>
            <a:p>
              <a:pPr algn="ctr"/>
              <a:r>
                <a:rPr lang="en-US" sz="1600" dirty="0"/>
                <a:t>2</a:t>
              </a:r>
            </a:p>
          </p:txBody>
        </p:sp>
        <p:sp>
          <p:nvSpPr>
            <p:cNvPr id="53" name="TextBox 52"/>
            <p:cNvSpPr txBox="1"/>
            <p:nvPr/>
          </p:nvSpPr>
          <p:spPr>
            <a:xfrm>
              <a:off x="2875001" y="2374155"/>
              <a:ext cx="255373" cy="338554"/>
            </a:xfrm>
            <a:prstGeom prst="rect">
              <a:avLst/>
            </a:prstGeom>
            <a:noFill/>
          </p:spPr>
          <p:txBody>
            <a:bodyPr wrap="square" rtlCol="0">
              <a:spAutoFit/>
            </a:bodyPr>
            <a:lstStyle/>
            <a:p>
              <a:pPr algn="ctr"/>
              <a:r>
                <a:rPr lang="en-US" sz="1600" dirty="0"/>
                <a:t>1</a:t>
              </a:r>
            </a:p>
          </p:txBody>
        </p:sp>
        <p:sp>
          <p:nvSpPr>
            <p:cNvPr id="54" name="TextBox 53"/>
            <p:cNvSpPr txBox="1"/>
            <p:nvPr/>
          </p:nvSpPr>
          <p:spPr>
            <a:xfrm>
              <a:off x="1820560" y="2374155"/>
              <a:ext cx="255373" cy="338554"/>
            </a:xfrm>
            <a:prstGeom prst="rect">
              <a:avLst/>
            </a:prstGeom>
            <a:noFill/>
          </p:spPr>
          <p:txBody>
            <a:bodyPr wrap="square" rtlCol="0">
              <a:spAutoFit/>
            </a:bodyPr>
            <a:lstStyle/>
            <a:p>
              <a:pPr algn="ctr"/>
              <a:r>
                <a:rPr lang="en-US" sz="1600" dirty="0"/>
                <a:t>3</a:t>
              </a:r>
            </a:p>
          </p:txBody>
        </p:sp>
        <p:grpSp>
          <p:nvGrpSpPr>
            <p:cNvPr id="55" name="Group 54"/>
            <p:cNvGrpSpPr/>
            <p:nvPr/>
          </p:nvGrpSpPr>
          <p:grpSpPr>
            <a:xfrm>
              <a:off x="2243263" y="2302732"/>
              <a:ext cx="460291" cy="481400"/>
              <a:chOff x="2385880" y="2429132"/>
              <a:chExt cx="460291" cy="481400"/>
            </a:xfrm>
          </p:grpSpPr>
          <p:sp>
            <p:nvSpPr>
              <p:cNvPr id="56" name="Oval 55"/>
              <p:cNvSpPr/>
              <p:nvPr/>
            </p:nvSpPr>
            <p:spPr>
              <a:xfrm>
                <a:off x="2385880" y="2429132"/>
                <a:ext cx="460291" cy="4814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2445091" y="2500555"/>
                <a:ext cx="341868" cy="338554"/>
              </a:xfrm>
              <a:prstGeom prst="rect">
                <a:avLst/>
              </a:prstGeom>
              <a:noFill/>
              <a:ln>
                <a:noFill/>
              </a:ln>
            </p:spPr>
            <p:txBody>
              <a:bodyPr wrap="square" rtlCol="0">
                <a:spAutoFit/>
              </a:bodyPr>
              <a:lstStyle/>
              <a:p>
                <a:pPr algn="ctr"/>
                <a:r>
                  <a:rPr lang="en-US" sz="1600" dirty="0">
                    <a:solidFill>
                      <a:schemeClr val="accent1"/>
                    </a:solidFill>
                  </a:rPr>
                  <a:t>5</a:t>
                </a:r>
              </a:p>
            </p:txBody>
          </p:sp>
        </p:grpSp>
      </p:grpSp>
      <p:grpSp>
        <p:nvGrpSpPr>
          <p:cNvPr id="58" name="Group 57"/>
          <p:cNvGrpSpPr/>
          <p:nvPr/>
        </p:nvGrpSpPr>
        <p:grpSpPr>
          <a:xfrm>
            <a:off x="1790682" y="4907174"/>
            <a:ext cx="1371600" cy="1394366"/>
            <a:chOff x="1787608" y="1857632"/>
            <a:chExt cx="1371600" cy="1394366"/>
          </a:xfrm>
        </p:grpSpPr>
        <p:sp>
          <p:nvSpPr>
            <p:cNvPr id="59" name="Rectangle 58"/>
            <p:cNvSpPr/>
            <p:nvPr/>
          </p:nvSpPr>
          <p:spPr>
            <a:xfrm>
              <a:off x="1787608" y="1857632"/>
              <a:ext cx="1371600" cy="13716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2345722" y="1857632"/>
              <a:ext cx="255373" cy="338554"/>
            </a:xfrm>
            <a:prstGeom prst="rect">
              <a:avLst/>
            </a:prstGeom>
            <a:noFill/>
          </p:spPr>
          <p:txBody>
            <a:bodyPr wrap="square" rtlCol="0">
              <a:spAutoFit/>
            </a:bodyPr>
            <a:lstStyle/>
            <a:p>
              <a:pPr algn="ctr"/>
              <a:r>
                <a:rPr lang="en-US" sz="1600" dirty="0"/>
                <a:t>0</a:t>
              </a:r>
            </a:p>
          </p:txBody>
        </p:sp>
        <p:sp>
          <p:nvSpPr>
            <p:cNvPr id="61" name="TextBox 60"/>
            <p:cNvSpPr txBox="1"/>
            <p:nvPr/>
          </p:nvSpPr>
          <p:spPr>
            <a:xfrm>
              <a:off x="2345722" y="2913444"/>
              <a:ext cx="255373" cy="338554"/>
            </a:xfrm>
            <a:prstGeom prst="rect">
              <a:avLst/>
            </a:prstGeom>
            <a:noFill/>
          </p:spPr>
          <p:txBody>
            <a:bodyPr wrap="square" rtlCol="0">
              <a:spAutoFit/>
            </a:bodyPr>
            <a:lstStyle/>
            <a:p>
              <a:pPr algn="ctr"/>
              <a:r>
                <a:rPr lang="en-US" sz="1600" dirty="0"/>
                <a:t>2</a:t>
              </a:r>
            </a:p>
          </p:txBody>
        </p:sp>
        <p:sp>
          <p:nvSpPr>
            <p:cNvPr id="62" name="TextBox 61"/>
            <p:cNvSpPr txBox="1"/>
            <p:nvPr/>
          </p:nvSpPr>
          <p:spPr>
            <a:xfrm>
              <a:off x="2875001" y="2374155"/>
              <a:ext cx="255373" cy="338554"/>
            </a:xfrm>
            <a:prstGeom prst="rect">
              <a:avLst/>
            </a:prstGeom>
            <a:noFill/>
          </p:spPr>
          <p:txBody>
            <a:bodyPr wrap="square" rtlCol="0">
              <a:spAutoFit/>
            </a:bodyPr>
            <a:lstStyle/>
            <a:p>
              <a:pPr algn="ctr"/>
              <a:r>
                <a:rPr lang="en-US" sz="1600" dirty="0"/>
                <a:t>1</a:t>
              </a:r>
            </a:p>
          </p:txBody>
        </p:sp>
        <p:sp>
          <p:nvSpPr>
            <p:cNvPr id="63" name="TextBox 62"/>
            <p:cNvSpPr txBox="1"/>
            <p:nvPr/>
          </p:nvSpPr>
          <p:spPr>
            <a:xfrm>
              <a:off x="1820560" y="2374155"/>
              <a:ext cx="255373" cy="338554"/>
            </a:xfrm>
            <a:prstGeom prst="rect">
              <a:avLst/>
            </a:prstGeom>
            <a:noFill/>
          </p:spPr>
          <p:txBody>
            <a:bodyPr wrap="square" rtlCol="0">
              <a:spAutoFit/>
            </a:bodyPr>
            <a:lstStyle/>
            <a:p>
              <a:pPr algn="ctr"/>
              <a:r>
                <a:rPr lang="en-US" sz="1600" dirty="0"/>
                <a:t>3</a:t>
              </a:r>
            </a:p>
          </p:txBody>
        </p:sp>
        <p:grpSp>
          <p:nvGrpSpPr>
            <p:cNvPr id="64" name="Group 63"/>
            <p:cNvGrpSpPr/>
            <p:nvPr/>
          </p:nvGrpSpPr>
          <p:grpSpPr>
            <a:xfrm>
              <a:off x="2243263" y="2302732"/>
              <a:ext cx="460291" cy="481400"/>
              <a:chOff x="2385880" y="2429132"/>
              <a:chExt cx="460291" cy="481400"/>
            </a:xfrm>
          </p:grpSpPr>
          <p:sp>
            <p:nvSpPr>
              <p:cNvPr id="65" name="Oval 64"/>
              <p:cNvSpPr/>
              <p:nvPr/>
            </p:nvSpPr>
            <p:spPr>
              <a:xfrm>
                <a:off x="2385880" y="2429132"/>
                <a:ext cx="460291" cy="4814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2445091" y="2500555"/>
                <a:ext cx="341868" cy="338554"/>
              </a:xfrm>
              <a:prstGeom prst="rect">
                <a:avLst/>
              </a:prstGeom>
              <a:noFill/>
              <a:ln>
                <a:noFill/>
              </a:ln>
            </p:spPr>
            <p:txBody>
              <a:bodyPr wrap="square" rtlCol="0">
                <a:spAutoFit/>
              </a:bodyPr>
              <a:lstStyle/>
              <a:p>
                <a:pPr algn="ctr"/>
                <a:r>
                  <a:rPr lang="en-US" sz="1600" dirty="0">
                    <a:solidFill>
                      <a:schemeClr val="accent1"/>
                    </a:solidFill>
                  </a:rPr>
                  <a:t>6</a:t>
                </a:r>
              </a:p>
            </p:txBody>
          </p:sp>
        </p:grpSp>
      </p:grpSp>
      <p:grpSp>
        <p:nvGrpSpPr>
          <p:cNvPr id="76" name="Group 75"/>
          <p:cNvGrpSpPr/>
          <p:nvPr/>
        </p:nvGrpSpPr>
        <p:grpSpPr>
          <a:xfrm>
            <a:off x="3315717" y="1846249"/>
            <a:ext cx="1371600" cy="1394366"/>
            <a:chOff x="1787608" y="1857632"/>
            <a:chExt cx="1371600" cy="1394366"/>
          </a:xfrm>
        </p:grpSpPr>
        <p:sp>
          <p:nvSpPr>
            <p:cNvPr id="77" name="Rectangle 76"/>
            <p:cNvSpPr/>
            <p:nvPr/>
          </p:nvSpPr>
          <p:spPr>
            <a:xfrm>
              <a:off x="1787608" y="1857632"/>
              <a:ext cx="1371600" cy="13716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p:cNvSpPr txBox="1"/>
            <p:nvPr/>
          </p:nvSpPr>
          <p:spPr>
            <a:xfrm>
              <a:off x="2345722" y="1857632"/>
              <a:ext cx="255373" cy="338554"/>
            </a:xfrm>
            <a:prstGeom prst="rect">
              <a:avLst/>
            </a:prstGeom>
            <a:noFill/>
          </p:spPr>
          <p:txBody>
            <a:bodyPr wrap="square" rtlCol="0">
              <a:spAutoFit/>
            </a:bodyPr>
            <a:lstStyle/>
            <a:p>
              <a:pPr algn="ctr"/>
              <a:r>
                <a:rPr lang="en-US" sz="1600" dirty="0"/>
                <a:t>0</a:t>
              </a:r>
            </a:p>
          </p:txBody>
        </p:sp>
        <p:sp>
          <p:nvSpPr>
            <p:cNvPr id="79" name="TextBox 78"/>
            <p:cNvSpPr txBox="1"/>
            <p:nvPr/>
          </p:nvSpPr>
          <p:spPr>
            <a:xfrm>
              <a:off x="2345722" y="2913444"/>
              <a:ext cx="255373" cy="338554"/>
            </a:xfrm>
            <a:prstGeom prst="rect">
              <a:avLst/>
            </a:prstGeom>
            <a:noFill/>
          </p:spPr>
          <p:txBody>
            <a:bodyPr wrap="square" rtlCol="0">
              <a:spAutoFit/>
            </a:bodyPr>
            <a:lstStyle/>
            <a:p>
              <a:pPr algn="ctr"/>
              <a:r>
                <a:rPr lang="en-US" sz="1600" dirty="0"/>
                <a:t>2</a:t>
              </a:r>
            </a:p>
          </p:txBody>
        </p:sp>
        <p:sp>
          <p:nvSpPr>
            <p:cNvPr id="80" name="TextBox 79"/>
            <p:cNvSpPr txBox="1"/>
            <p:nvPr/>
          </p:nvSpPr>
          <p:spPr>
            <a:xfrm>
              <a:off x="2875001" y="2374155"/>
              <a:ext cx="255373" cy="338554"/>
            </a:xfrm>
            <a:prstGeom prst="rect">
              <a:avLst/>
            </a:prstGeom>
            <a:noFill/>
          </p:spPr>
          <p:txBody>
            <a:bodyPr wrap="square" rtlCol="0">
              <a:spAutoFit/>
            </a:bodyPr>
            <a:lstStyle/>
            <a:p>
              <a:pPr algn="ctr"/>
              <a:r>
                <a:rPr lang="en-US" sz="1600" dirty="0"/>
                <a:t>1</a:t>
              </a:r>
            </a:p>
          </p:txBody>
        </p:sp>
        <p:sp>
          <p:nvSpPr>
            <p:cNvPr id="81" name="TextBox 80"/>
            <p:cNvSpPr txBox="1"/>
            <p:nvPr/>
          </p:nvSpPr>
          <p:spPr>
            <a:xfrm>
              <a:off x="1820560" y="2374155"/>
              <a:ext cx="255373" cy="338554"/>
            </a:xfrm>
            <a:prstGeom prst="rect">
              <a:avLst/>
            </a:prstGeom>
            <a:noFill/>
          </p:spPr>
          <p:txBody>
            <a:bodyPr wrap="square" rtlCol="0">
              <a:spAutoFit/>
            </a:bodyPr>
            <a:lstStyle/>
            <a:p>
              <a:pPr algn="ctr"/>
              <a:r>
                <a:rPr lang="en-US" sz="1600" dirty="0"/>
                <a:t>3</a:t>
              </a:r>
            </a:p>
          </p:txBody>
        </p:sp>
        <p:grpSp>
          <p:nvGrpSpPr>
            <p:cNvPr id="82" name="Group 81"/>
            <p:cNvGrpSpPr/>
            <p:nvPr/>
          </p:nvGrpSpPr>
          <p:grpSpPr>
            <a:xfrm>
              <a:off x="2243263" y="2302732"/>
              <a:ext cx="460291" cy="481400"/>
              <a:chOff x="2385880" y="2429132"/>
              <a:chExt cx="460291" cy="481400"/>
            </a:xfrm>
          </p:grpSpPr>
          <p:sp>
            <p:nvSpPr>
              <p:cNvPr id="83" name="Oval 82"/>
              <p:cNvSpPr/>
              <p:nvPr/>
            </p:nvSpPr>
            <p:spPr>
              <a:xfrm>
                <a:off x="2385880" y="2429132"/>
                <a:ext cx="460291" cy="4814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p:cNvSpPr txBox="1"/>
              <p:nvPr/>
            </p:nvSpPr>
            <p:spPr>
              <a:xfrm>
                <a:off x="2445091" y="2500555"/>
                <a:ext cx="341868" cy="338554"/>
              </a:xfrm>
              <a:prstGeom prst="rect">
                <a:avLst/>
              </a:prstGeom>
              <a:noFill/>
              <a:ln>
                <a:noFill/>
              </a:ln>
            </p:spPr>
            <p:txBody>
              <a:bodyPr wrap="square" rtlCol="0">
                <a:spAutoFit/>
              </a:bodyPr>
              <a:lstStyle/>
              <a:p>
                <a:pPr algn="ctr"/>
                <a:r>
                  <a:rPr lang="en-US" sz="1600" dirty="0">
                    <a:solidFill>
                      <a:schemeClr val="accent1"/>
                    </a:solidFill>
                  </a:rPr>
                  <a:t>1</a:t>
                </a:r>
              </a:p>
            </p:txBody>
          </p:sp>
        </p:grpSp>
      </p:grpSp>
      <p:grpSp>
        <p:nvGrpSpPr>
          <p:cNvPr id="85" name="Group 84"/>
          <p:cNvGrpSpPr/>
          <p:nvPr/>
        </p:nvGrpSpPr>
        <p:grpSpPr>
          <a:xfrm>
            <a:off x="4840751" y="4907174"/>
            <a:ext cx="1371600" cy="1394366"/>
            <a:chOff x="1787608" y="1857632"/>
            <a:chExt cx="1371600" cy="1394366"/>
          </a:xfrm>
        </p:grpSpPr>
        <p:sp>
          <p:nvSpPr>
            <p:cNvPr id="86" name="Rectangle 85"/>
            <p:cNvSpPr/>
            <p:nvPr/>
          </p:nvSpPr>
          <p:spPr>
            <a:xfrm>
              <a:off x="1787608" y="1857632"/>
              <a:ext cx="1371600" cy="13716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p:cNvSpPr txBox="1"/>
            <p:nvPr/>
          </p:nvSpPr>
          <p:spPr>
            <a:xfrm>
              <a:off x="2345722" y="1857632"/>
              <a:ext cx="255373" cy="338554"/>
            </a:xfrm>
            <a:prstGeom prst="rect">
              <a:avLst/>
            </a:prstGeom>
            <a:noFill/>
          </p:spPr>
          <p:txBody>
            <a:bodyPr wrap="square" rtlCol="0">
              <a:spAutoFit/>
            </a:bodyPr>
            <a:lstStyle/>
            <a:p>
              <a:pPr algn="ctr"/>
              <a:r>
                <a:rPr lang="en-US" sz="1600" dirty="0"/>
                <a:t>0</a:t>
              </a:r>
            </a:p>
          </p:txBody>
        </p:sp>
        <p:sp>
          <p:nvSpPr>
            <p:cNvPr id="88" name="TextBox 87"/>
            <p:cNvSpPr txBox="1"/>
            <p:nvPr/>
          </p:nvSpPr>
          <p:spPr>
            <a:xfrm>
              <a:off x="2345722" y="2913444"/>
              <a:ext cx="255373" cy="338554"/>
            </a:xfrm>
            <a:prstGeom prst="rect">
              <a:avLst/>
            </a:prstGeom>
            <a:noFill/>
          </p:spPr>
          <p:txBody>
            <a:bodyPr wrap="square" rtlCol="0">
              <a:spAutoFit/>
            </a:bodyPr>
            <a:lstStyle/>
            <a:p>
              <a:pPr algn="ctr"/>
              <a:r>
                <a:rPr lang="en-US" sz="1600" dirty="0"/>
                <a:t>2</a:t>
              </a:r>
            </a:p>
          </p:txBody>
        </p:sp>
        <p:sp>
          <p:nvSpPr>
            <p:cNvPr id="89" name="TextBox 88"/>
            <p:cNvSpPr txBox="1"/>
            <p:nvPr/>
          </p:nvSpPr>
          <p:spPr>
            <a:xfrm>
              <a:off x="2875001" y="2374155"/>
              <a:ext cx="255373" cy="338554"/>
            </a:xfrm>
            <a:prstGeom prst="rect">
              <a:avLst/>
            </a:prstGeom>
            <a:noFill/>
          </p:spPr>
          <p:txBody>
            <a:bodyPr wrap="square" rtlCol="0">
              <a:spAutoFit/>
            </a:bodyPr>
            <a:lstStyle/>
            <a:p>
              <a:pPr algn="ctr"/>
              <a:r>
                <a:rPr lang="en-US" sz="1600" dirty="0"/>
                <a:t>1</a:t>
              </a:r>
            </a:p>
          </p:txBody>
        </p:sp>
        <p:sp>
          <p:nvSpPr>
            <p:cNvPr id="90" name="TextBox 89"/>
            <p:cNvSpPr txBox="1"/>
            <p:nvPr/>
          </p:nvSpPr>
          <p:spPr>
            <a:xfrm>
              <a:off x="1820560" y="2374155"/>
              <a:ext cx="255373" cy="338554"/>
            </a:xfrm>
            <a:prstGeom prst="rect">
              <a:avLst/>
            </a:prstGeom>
            <a:noFill/>
          </p:spPr>
          <p:txBody>
            <a:bodyPr wrap="square" rtlCol="0">
              <a:spAutoFit/>
            </a:bodyPr>
            <a:lstStyle/>
            <a:p>
              <a:pPr algn="ctr"/>
              <a:r>
                <a:rPr lang="en-US" sz="1600" dirty="0"/>
                <a:t>3</a:t>
              </a:r>
            </a:p>
          </p:txBody>
        </p:sp>
        <p:grpSp>
          <p:nvGrpSpPr>
            <p:cNvPr id="91" name="Group 90"/>
            <p:cNvGrpSpPr/>
            <p:nvPr/>
          </p:nvGrpSpPr>
          <p:grpSpPr>
            <a:xfrm>
              <a:off x="2243263" y="2302732"/>
              <a:ext cx="460291" cy="481400"/>
              <a:chOff x="2385880" y="2429132"/>
              <a:chExt cx="460291" cy="481400"/>
            </a:xfrm>
          </p:grpSpPr>
          <p:sp>
            <p:nvSpPr>
              <p:cNvPr id="92" name="Oval 91"/>
              <p:cNvSpPr/>
              <p:nvPr/>
            </p:nvSpPr>
            <p:spPr>
              <a:xfrm>
                <a:off x="2385880" y="2429132"/>
                <a:ext cx="460291" cy="4814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2445091" y="2500555"/>
                <a:ext cx="341868" cy="338554"/>
              </a:xfrm>
              <a:prstGeom prst="rect">
                <a:avLst/>
              </a:prstGeom>
              <a:noFill/>
              <a:ln>
                <a:noFill/>
              </a:ln>
            </p:spPr>
            <p:txBody>
              <a:bodyPr wrap="square" rtlCol="0">
                <a:spAutoFit/>
              </a:bodyPr>
              <a:lstStyle/>
              <a:p>
                <a:pPr algn="ctr"/>
                <a:r>
                  <a:rPr lang="en-US" sz="1600" dirty="0">
                    <a:solidFill>
                      <a:schemeClr val="accent1"/>
                    </a:solidFill>
                  </a:rPr>
                  <a:t>8</a:t>
                </a:r>
              </a:p>
            </p:txBody>
          </p:sp>
        </p:grpSp>
      </p:grpSp>
      <p:sp>
        <p:nvSpPr>
          <p:cNvPr id="95" name="Rectangle 94"/>
          <p:cNvSpPr/>
          <p:nvPr/>
        </p:nvSpPr>
        <p:spPr>
          <a:xfrm>
            <a:off x="3863473" y="4451087"/>
            <a:ext cx="276088" cy="7373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419349" y="3945752"/>
            <a:ext cx="705610" cy="2459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3870727" y="2932007"/>
            <a:ext cx="276088" cy="7373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2912327" y="3945751"/>
            <a:ext cx="705610" cy="2459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6770465" y="2400285"/>
            <a:ext cx="1744885" cy="2554545"/>
          </a:xfrm>
          <a:prstGeom prst="rect">
            <a:avLst/>
          </a:prstGeom>
          <a:noFill/>
        </p:spPr>
        <p:txBody>
          <a:bodyPr wrap="square" rtlCol="0">
            <a:spAutoFit/>
          </a:bodyPr>
          <a:lstStyle/>
          <a:p>
            <a:pPr algn="ctr"/>
            <a:r>
              <a:rPr lang="en-US" sz="2000" dirty="0"/>
              <a:t>To place a tile in position </a:t>
            </a:r>
            <a:r>
              <a:rPr lang="en-US" sz="2000" b="1" dirty="0"/>
              <a:t>4</a:t>
            </a:r>
            <a:r>
              <a:rPr lang="en-US" sz="2000" dirty="0"/>
              <a:t>, the half image values at each of these </a:t>
            </a:r>
            <a:r>
              <a:rPr lang="en-US" sz="2000" b="1" u="sng" dirty="0">
                <a:solidFill>
                  <a:srgbClr val="FF0000"/>
                </a:solidFill>
              </a:rPr>
              <a:t>four</a:t>
            </a:r>
            <a:r>
              <a:rPr lang="en-US" sz="2000" dirty="0"/>
              <a:t> binding sites must have a valid sum!</a:t>
            </a:r>
          </a:p>
        </p:txBody>
      </p:sp>
      <p:sp>
        <p:nvSpPr>
          <p:cNvPr id="3" name="Slide Number Placeholder 2"/>
          <p:cNvSpPr>
            <a:spLocks noGrp="1"/>
          </p:cNvSpPr>
          <p:nvPr>
            <p:ph type="sldNum" sz="quarter" idx="12"/>
          </p:nvPr>
        </p:nvSpPr>
        <p:spPr/>
        <p:txBody>
          <a:bodyPr/>
          <a:lstStyle/>
          <a:p>
            <a:fld id="{650AD656-6FF9-465D-B7B0-1CD0DD39CD23}" type="slidenum">
              <a:rPr lang="en-US" smtClean="0"/>
              <a:t>41</a:t>
            </a:fld>
            <a:endParaRPr lang="en-US" dirty="0"/>
          </a:p>
        </p:txBody>
      </p:sp>
    </p:spTree>
    <p:extLst>
      <p:ext uri="{BB962C8B-B14F-4D97-AF65-F5344CB8AC3E}">
        <p14:creationId xmlns:p14="http://schemas.microsoft.com/office/powerpoint/2010/main" val="1516886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42220" y="230660"/>
            <a:ext cx="3278037" cy="6417276"/>
          </a:xfrm>
          <a:prstGeom prst="rect">
            <a:avLst/>
          </a:prstGeom>
        </p:spPr>
      </p:pic>
      <p:sp>
        <p:nvSpPr>
          <p:cNvPr id="4" name="Title 1"/>
          <p:cNvSpPr txBox="1">
            <a:spLocks/>
          </p:cNvSpPr>
          <p:nvPr/>
        </p:nvSpPr>
        <p:spPr>
          <a:xfrm>
            <a:off x="3665835" y="230660"/>
            <a:ext cx="5231027" cy="48337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err="1"/>
              <a:t>CanPlaceTile</a:t>
            </a:r>
            <a:r>
              <a:rPr lang="en-US" sz="3200" dirty="0"/>
              <a:t>() method</a:t>
            </a:r>
          </a:p>
        </p:txBody>
      </p:sp>
      <p:pic>
        <p:nvPicPr>
          <p:cNvPr id="13" name="Picture 12"/>
          <p:cNvPicPr>
            <a:picLocks noChangeAspect="1"/>
          </p:cNvPicPr>
          <p:nvPr/>
        </p:nvPicPr>
        <p:blipFill>
          <a:blip r:embed="rId3"/>
          <a:stretch>
            <a:fillRect/>
          </a:stretch>
        </p:blipFill>
        <p:spPr>
          <a:xfrm>
            <a:off x="4755217" y="888834"/>
            <a:ext cx="3416718" cy="3486829"/>
          </a:xfrm>
          <a:prstGeom prst="rect">
            <a:avLst/>
          </a:prstGeom>
        </p:spPr>
      </p:pic>
      <p:pic>
        <p:nvPicPr>
          <p:cNvPr id="14" name="Picture 13"/>
          <p:cNvPicPr>
            <a:picLocks noChangeAspect="1"/>
          </p:cNvPicPr>
          <p:nvPr/>
        </p:nvPicPr>
        <p:blipFill>
          <a:blip r:embed="rId4"/>
          <a:stretch>
            <a:fillRect/>
          </a:stretch>
        </p:blipFill>
        <p:spPr>
          <a:xfrm>
            <a:off x="3848014" y="4550466"/>
            <a:ext cx="4866667" cy="1352381"/>
          </a:xfrm>
          <a:prstGeom prst="rect">
            <a:avLst/>
          </a:prstGeom>
        </p:spPr>
      </p:pic>
      <p:sp>
        <p:nvSpPr>
          <p:cNvPr id="15" name="Line Callout 1 14"/>
          <p:cNvSpPr/>
          <p:nvPr/>
        </p:nvSpPr>
        <p:spPr>
          <a:xfrm>
            <a:off x="4443813" y="6109882"/>
            <a:ext cx="1692067" cy="420207"/>
          </a:xfrm>
          <a:prstGeom prst="borderCallout1">
            <a:avLst>
              <a:gd name="adj1" fmla="val -18093"/>
              <a:gd name="adj2" fmla="val 64958"/>
              <a:gd name="adj3" fmla="val -250785"/>
              <a:gd name="adj4" fmla="val 117691"/>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Tile B position #</a:t>
            </a:r>
          </a:p>
        </p:txBody>
      </p:sp>
      <p:sp>
        <p:nvSpPr>
          <p:cNvPr id="16" name="Line Callout 1 15"/>
          <p:cNvSpPr/>
          <p:nvPr/>
        </p:nvSpPr>
        <p:spPr>
          <a:xfrm>
            <a:off x="6452075" y="6109882"/>
            <a:ext cx="2262606" cy="420207"/>
          </a:xfrm>
          <a:prstGeom prst="borderCallout1">
            <a:avLst>
              <a:gd name="adj1" fmla="val -28262"/>
              <a:gd name="adj2" fmla="val 40571"/>
              <a:gd name="adj3" fmla="val -250803"/>
              <a:gd name="adj4" fmla="val 18525"/>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Binding site # to check</a:t>
            </a:r>
          </a:p>
        </p:txBody>
      </p:sp>
      <p:cxnSp>
        <p:nvCxnSpPr>
          <p:cNvPr id="18" name="Straight Arrow Connector 17"/>
          <p:cNvCxnSpPr/>
          <p:nvPr/>
        </p:nvCxnSpPr>
        <p:spPr>
          <a:xfrm flipV="1">
            <a:off x="4529271" y="2785929"/>
            <a:ext cx="1760434" cy="176453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708783" y="3070632"/>
            <a:ext cx="2675352" cy="8433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a:off x="3346280" y="3526487"/>
            <a:ext cx="640540" cy="102397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Line Callout 1 21"/>
          <p:cNvSpPr/>
          <p:nvPr/>
        </p:nvSpPr>
        <p:spPr>
          <a:xfrm>
            <a:off x="2230147" y="5345066"/>
            <a:ext cx="1692067" cy="420207"/>
          </a:xfrm>
          <a:prstGeom prst="borderCallout1">
            <a:avLst>
              <a:gd name="adj1" fmla="val -18093"/>
              <a:gd name="adj2" fmla="val 64958"/>
              <a:gd name="adj3" fmla="val -136897"/>
              <a:gd name="adj4" fmla="val 128802"/>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Tile A position #</a:t>
            </a:r>
          </a:p>
        </p:txBody>
      </p:sp>
      <p:sp>
        <p:nvSpPr>
          <p:cNvPr id="23" name="Rectangle 22"/>
          <p:cNvSpPr/>
          <p:nvPr/>
        </p:nvSpPr>
        <p:spPr>
          <a:xfrm>
            <a:off x="6289705" y="1738010"/>
            <a:ext cx="324740" cy="5949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Line Callout 1 23"/>
          <p:cNvSpPr/>
          <p:nvPr/>
        </p:nvSpPr>
        <p:spPr>
          <a:xfrm>
            <a:off x="4486392" y="1119669"/>
            <a:ext cx="999547" cy="420207"/>
          </a:xfrm>
          <a:prstGeom prst="borderCallout1">
            <a:avLst>
              <a:gd name="adj1" fmla="val 18514"/>
              <a:gd name="adj2" fmla="val 106372"/>
              <a:gd name="adj3" fmla="val 40036"/>
              <a:gd name="adj4" fmla="val 175313"/>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Tile B</a:t>
            </a:r>
          </a:p>
        </p:txBody>
      </p:sp>
      <p:sp>
        <p:nvSpPr>
          <p:cNvPr id="25" name="Line Callout 1 24"/>
          <p:cNvSpPr/>
          <p:nvPr/>
        </p:nvSpPr>
        <p:spPr>
          <a:xfrm>
            <a:off x="3736661" y="2162215"/>
            <a:ext cx="833003" cy="420207"/>
          </a:xfrm>
          <a:prstGeom prst="borderCallout1">
            <a:avLst>
              <a:gd name="adj1" fmla="val 49020"/>
              <a:gd name="adj2" fmla="val 108046"/>
              <a:gd name="adj3" fmla="val 80710"/>
              <a:gd name="adj4" fmla="val 294998"/>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Tile A</a:t>
            </a:r>
          </a:p>
        </p:txBody>
      </p:sp>
      <p:sp>
        <p:nvSpPr>
          <p:cNvPr id="2" name="Slide Number Placeholder 1"/>
          <p:cNvSpPr>
            <a:spLocks noGrp="1"/>
          </p:cNvSpPr>
          <p:nvPr>
            <p:ph type="sldNum" sz="quarter" idx="12"/>
          </p:nvPr>
        </p:nvSpPr>
        <p:spPr/>
        <p:txBody>
          <a:bodyPr/>
          <a:lstStyle/>
          <a:p>
            <a:fld id="{650AD656-6FF9-465D-B7B0-1CD0DD39CD23}" type="slidenum">
              <a:rPr lang="en-US" smtClean="0"/>
              <a:t>42</a:t>
            </a:fld>
            <a:endParaRPr lang="en-US" dirty="0"/>
          </a:p>
        </p:txBody>
      </p:sp>
    </p:spTree>
    <p:extLst>
      <p:ext uri="{BB962C8B-B14F-4D97-AF65-F5344CB8AC3E}">
        <p14:creationId xmlns:p14="http://schemas.microsoft.com/office/powerpoint/2010/main" val="4036804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9" grpId="0" animBg="1"/>
      <p:bldP spid="22" grpId="0" animBg="1"/>
      <p:bldP spid="23" grpId="0" animBg="1"/>
      <p:bldP spid="24" grpId="0" animBg="1"/>
      <p:bldP spid="2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a:t>Recursion is when a function calls </a:t>
            </a:r>
            <a:r>
              <a:rPr lang="en-US" b="1" dirty="0">
                <a:solidFill>
                  <a:srgbClr val="FF0000"/>
                </a:solidFill>
              </a:rPr>
              <a:t>itself</a:t>
            </a:r>
          </a:p>
          <a:p>
            <a:r>
              <a:rPr lang="en-US" dirty="0"/>
              <a:t>Each invocation (instance) of the function has its own copy of its </a:t>
            </a:r>
            <a:r>
              <a:rPr lang="en-US" b="1" dirty="0">
                <a:solidFill>
                  <a:srgbClr val="FF0000"/>
                </a:solidFill>
              </a:rPr>
              <a:t>local variables</a:t>
            </a:r>
          </a:p>
          <a:p>
            <a:r>
              <a:rPr lang="en-US" dirty="0"/>
              <a:t>At the end of the function, the program </a:t>
            </a:r>
            <a:r>
              <a:rPr lang="en-US" b="1" dirty="0">
                <a:solidFill>
                  <a:srgbClr val="FF0000"/>
                </a:solidFill>
              </a:rPr>
              <a:t>returns</a:t>
            </a:r>
            <a:r>
              <a:rPr lang="en-US" dirty="0"/>
              <a:t> to the place in the source code where it was previously  called</a:t>
            </a:r>
          </a:p>
          <a:p>
            <a:r>
              <a:rPr lang="en-US" dirty="0"/>
              <a:t>Return values can be passed all the way back up the </a:t>
            </a:r>
            <a:r>
              <a:rPr lang="en-US" b="1" dirty="0">
                <a:solidFill>
                  <a:srgbClr val="FF0000"/>
                </a:solidFill>
              </a:rPr>
              <a:t>call stack </a:t>
            </a:r>
            <a:r>
              <a:rPr lang="en-US" dirty="0"/>
              <a:t>to the very first calling function</a:t>
            </a:r>
          </a:p>
          <a:p>
            <a:r>
              <a:rPr lang="en-US" dirty="0"/>
              <a:t>A </a:t>
            </a:r>
            <a:r>
              <a:rPr lang="en-US" b="1" dirty="0">
                <a:solidFill>
                  <a:srgbClr val="FF0000"/>
                </a:solidFill>
              </a:rPr>
              <a:t>termination condition </a:t>
            </a:r>
            <a:r>
              <a:rPr lang="en-US" dirty="0"/>
              <a:t>must exist to avoid an infinite loop and stack crash</a:t>
            </a:r>
          </a:p>
        </p:txBody>
      </p:sp>
      <p:sp>
        <p:nvSpPr>
          <p:cNvPr id="5" name="Title 1"/>
          <p:cNvSpPr>
            <a:spLocks noGrp="1"/>
          </p:cNvSpPr>
          <p:nvPr>
            <p:ph type="title"/>
          </p:nvPr>
        </p:nvSpPr>
        <p:spPr>
          <a:xfrm>
            <a:off x="628650" y="365126"/>
            <a:ext cx="7886700" cy="1103455"/>
          </a:xfrm>
        </p:spPr>
        <p:txBody>
          <a:bodyPr>
            <a:noAutofit/>
          </a:bodyPr>
          <a:lstStyle/>
          <a:p>
            <a:pPr algn="ctr"/>
            <a:r>
              <a:rPr lang="en-US" sz="3200" dirty="0">
                <a:latin typeface="+mn-lt"/>
              </a:rPr>
              <a:t>Recursion</a:t>
            </a:r>
          </a:p>
        </p:txBody>
      </p:sp>
      <p:sp>
        <p:nvSpPr>
          <p:cNvPr id="6" name="Slide Number Placeholder 5"/>
          <p:cNvSpPr>
            <a:spLocks noGrp="1"/>
          </p:cNvSpPr>
          <p:nvPr>
            <p:ph type="sldNum" sz="quarter" idx="12"/>
          </p:nvPr>
        </p:nvSpPr>
        <p:spPr/>
        <p:txBody>
          <a:bodyPr/>
          <a:lstStyle/>
          <a:p>
            <a:fld id="{650AD656-6FF9-465D-B7B0-1CD0DD39CD23}" type="slidenum">
              <a:rPr lang="en-US" smtClean="0"/>
              <a:t>43</a:t>
            </a:fld>
            <a:endParaRPr lang="en-US" dirty="0"/>
          </a:p>
        </p:txBody>
      </p:sp>
    </p:spTree>
    <p:extLst>
      <p:ext uri="{BB962C8B-B14F-4D97-AF65-F5344CB8AC3E}">
        <p14:creationId xmlns:p14="http://schemas.microsoft.com/office/powerpoint/2010/main" val="2263783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4161" y="1499512"/>
            <a:ext cx="4101368" cy="1622629"/>
          </a:xfrm>
          <a:prstGeom prst="rect">
            <a:avLst/>
          </a:prstGeom>
        </p:spPr>
      </p:pic>
      <p:pic>
        <p:nvPicPr>
          <p:cNvPr id="6" name="Picture 5"/>
          <p:cNvPicPr>
            <a:picLocks noChangeAspect="1"/>
          </p:cNvPicPr>
          <p:nvPr/>
        </p:nvPicPr>
        <p:blipFill>
          <a:blip r:embed="rId3"/>
          <a:stretch>
            <a:fillRect/>
          </a:stretch>
        </p:blipFill>
        <p:spPr>
          <a:xfrm>
            <a:off x="534161" y="3435926"/>
            <a:ext cx="4057692" cy="2610648"/>
          </a:xfrm>
          <a:prstGeom prst="rect">
            <a:avLst/>
          </a:prstGeom>
        </p:spPr>
      </p:pic>
      <p:pic>
        <p:nvPicPr>
          <p:cNvPr id="8" name="Picture 7"/>
          <p:cNvPicPr>
            <a:picLocks noChangeAspect="1"/>
          </p:cNvPicPr>
          <p:nvPr/>
        </p:nvPicPr>
        <p:blipFill>
          <a:blip r:embed="rId4"/>
          <a:stretch>
            <a:fillRect/>
          </a:stretch>
        </p:blipFill>
        <p:spPr>
          <a:xfrm>
            <a:off x="4912981" y="2264979"/>
            <a:ext cx="3748903" cy="828116"/>
          </a:xfrm>
          <a:prstGeom prst="rect">
            <a:avLst/>
          </a:prstGeom>
        </p:spPr>
      </p:pic>
      <p:pic>
        <p:nvPicPr>
          <p:cNvPr id="9" name="Picture 8"/>
          <p:cNvPicPr>
            <a:picLocks noChangeAspect="1"/>
          </p:cNvPicPr>
          <p:nvPr/>
        </p:nvPicPr>
        <p:blipFill>
          <a:blip r:embed="rId5"/>
          <a:stretch>
            <a:fillRect/>
          </a:stretch>
        </p:blipFill>
        <p:spPr>
          <a:xfrm>
            <a:off x="4912981" y="3435926"/>
            <a:ext cx="3820845" cy="1476420"/>
          </a:xfrm>
          <a:prstGeom prst="rect">
            <a:avLst/>
          </a:prstGeom>
        </p:spPr>
      </p:pic>
      <p:sp>
        <p:nvSpPr>
          <p:cNvPr id="10" name="Title 1"/>
          <p:cNvSpPr>
            <a:spLocks noGrp="1"/>
          </p:cNvSpPr>
          <p:nvPr>
            <p:ph type="title"/>
          </p:nvPr>
        </p:nvSpPr>
        <p:spPr>
          <a:xfrm>
            <a:off x="628650" y="365126"/>
            <a:ext cx="7886700" cy="1103455"/>
          </a:xfrm>
        </p:spPr>
        <p:txBody>
          <a:bodyPr>
            <a:noAutofit/>
          </a:bodyPr>
          <a:lstStyle/>
          <a:p>
            <a:pPr algn="ctr"/>
            <a:r>
              <a:rPr lang="en-US" sz="3200" dirty="0">
                <a:latin typeface="+mn-lt"/>
              </a:rPr>
              <a:t>Iterative Factorial</a:t>
            </a:r>
          </a:p>
        </p:txBody>
      </p:sp>
      <p:sp>
        <p:nvSpPr>
          <p:cNvPr id="4" name="Slide Number Placeholder 3"/>
          <p:cNvSpPr>
            <a:spLocks noGrp="1"/>
          </p:cNvSpPr>
          <p:nvPr>
            <p:ph type="sldNum" sz="quarter" idx="12"/>
          </p:nvPr>
        </p:nvSpPr>
        <p:spPr/>
        <p:txBody>
          <a:bodyPr/>
          <a:lstStyle/>
          <a:p>
            <a:fld id="{650AD656-6FF9-465D-B7B0-1CD0DD39CD23}" type="slidenum">
              <a:rPr lang="en-US" smtClean="0"/>
              <a:t>44</a:t>
            </a:fld>
            <a:endParaRPr lang="en-US" dirty="0"/>
          </a:p>
        </p:txBody>
      </p:sp>
    </p:spTree>
    <p:extLst>
      <p:ext uri="{BB962C8B-B14F-4D97-AF65-F5344CB8AC3E}">
        <p14:creationId xmlns:p14="http://schemas.microsoft.com/office/powerpoint/2010/main" val="2994225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62002" y="1690689"/>
            <a:ext cx="3836258" cy="892552"/>
          </a:xfrm>
          <a:prstGeom prst="rect">
            <a:avLst/>
          </a:prstGeom>
          <a:noFill/>
        </p:spPr>
        <p:txBody>
          <a:bodyPr wrap="square" rtlCol="0">
            <a:spAutoFit/>
          </a:bodyPr>
          <a:lstStyle/>
          <a:p>
            <a:pPr algn="ctr"/>
            <a:r>
              <a:rPr lang="en-US" sz="3200" b="1" dirty="0"/>
              <a:t>N ! = N * (N – 1)!</a:t>
            </a:r>
          </a:p>
          <a:p>
            <a:pPr algn="ctr"/>
            <a:r>
              <a:rPr lang="en-US" sz="2000" b="1" dirty="0"/>
              <a:t>where 0! = 1</a:t>
            </a:r>
            <a:endParaRPr lang="en-US" sz="3200" b="1" dirty="0"/>
          </a:p>
        </p:txBody>
      </p:sp>
      <p:pic>
        <p:nvPicPr>
          <p:cNvPr id="4" name="Picture 3"/>
          <p:cNvPicPr>
            <a:picLocks noChangeAspect="1"/>
          </p:cNvPicPr>
          <p:nvPr/>
        </p:nvPicPr>
        <p:blipFill>
          <a:blip r:embed="rId2"/>
          <a:stretch>
            <a:fillRect/>
          </a:stretch>
        </p:blipFill>
        <p:spPr>
          <a:xfrm>
            <a:off x="512502" y="3184362"/>
            <a:ext cx="4735258" cy="1675962"/>
          </a:xfrm>
          <a:prstGeom prst="rect">
            <a:avLst/>
          </a:prstGeom>
        </p:spPr>
      </p:pic>
      <p:pic>
        <p:nvPicPr>
          <p:cNvPr id="7" name="Picture 6"/>
          <p:cNvPicPr>
            <a:picLocks noChangeAspect="1"/>
          </p:cNvPicPr>
          <p:nvPr/>
        </p:nvPicPr>
        <p:blipFill>
          <a:blip r:embed="rId3"/>
          <a:stretch>
            <a:fillRect/>
          </a:stretch>
        </p:blipFill>
        <p:spPr>
          <a:xfrm>
            <a:off x="5521848" y="2031847"/>
            <a:ext cx="3070942" cy="811357"/>
          </a:xfrm>
          <a:prstGeom prst="rect">
            <a:avLst/>
          </a:prstGeom>
        </p:spPr>
      </p:pic>
      <p:pic>
        <p:nvPicPr>
          <p:cNvPr id="10" name="Picture 9"/>
          <p:cNvPicPr>
            <a:picLocks noChangeAspect="1"/>
          </p:cNvPicPr>
          <p:nvPr/>
        </p:nvPicPr>
        <p:blipFill>
          <a:blip r:embed="rId4"/>
          <a:stretch>
            <a:fillRect/>
          </a:stretch>
        </p:blipFill>
        <p:spPr>
          <a:xfrm>
            <a:off x="5521848" y="3184362"/>
            <a:ext cx="3101397" cy="1187310"/>
          </a:xfrm>
          <a:prstGeom prst="rect">
            <a:avLst/>
          </a:prstGeom>
        </p:spPr>
      </p:pic>
      <p:sp>
        <p:nvSpPr>
          <p:cNvPr id="11" name="Line Callout 1 10"/>
          <p:cNvSpPr/>
          <p:nvPr/>
        </p:nvSpPr>
        <p:spPr>
          <a:xfrm>
            <a:off x="628650" y="5541620"/>
            <a:ext cx="2422199" cy="420207"/>
          </a:xfrm>
          <a:prstGeom prst="borderCallout1">
            <a:avLst>
              <a:gd name="adj1" fmla="val -18093"/>
              <a:gd name="adj2" fmla="val 64958"/>
              <a:gd name="adj3" fmla="val -395179"/>
              <a:gd name="adj4" fmla="val 45824"/>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Terminating Condition</a:t>
            </a:r>
          </a:p>
        </p:txBody>
      </p:sp>
      <p:sp>
        <p:nvSpPr>
          <p:cNvPr id="9" name="Title 1"/>
          <p:cNvSpPr>
            <a:spLocks noGrp="1"/>
          </p:cNvSpPr>
          <p:nvPr>
            <p:ph type="title"/>
          </p:nvPr>
        </p:nvSpPr>
        <p:spPr>
          <a:xfrm>
            <a:off x="628650" y="365126"/>
            <a:ext cx="7886700" cy="1103455"/>
          </a:xfrm>
        </p:spPr>
        <p:txBody>
          <a:bodyPr>
            <a:noAutofit/>
          </a:bodyPr>
          <a:lstStyle/>
          <a:p>
            <a:pPr algn="ctr"/>
            <a:r>
              <a:rPr lang="en-US" sz="3200" dirty="0">
                <a:latin typeface="+mn-lt"/>
              </a:rPr>
              <a:t>Recursive Factorial</a:t>
            </a:r>
          </a:p>
        </p:txBody>
      </p:sp>
      <p:sp>
        <p:nvSpPr>
          <p:cNvPr id="6" name="Slide Number Placeholder 5"/>
          <p:cNvSpPr>
            <a:spLocks noGrp="1"/>
          </p:cNvSpPr>
          <p:nvPr>
            <p:ph type="sldNum" sz="quarter" idx="12"/>
          </p:nvPr>
        </p:nvSpPr>
        <p:spPr/>
        <p:txBody>
          <a:bodyPr/>
          <a:lstStyle/>
          <a:p>
            <a:fld id="{650AD656-6FF9-465D-B7B0-1CD0DD39CD23}" type="slidenum">
              <a:rPr lang="en-US" smtClean="0"/>
              <a:t>45</a:t>
            </a:fld>
            <a:endParaRPr lang="en-US" dirty="0"/>
          </a:p>
        </p:txBody>
      </p:sp>
    </p:spTree>
    <p:extLst>
      <p:ext uri="{BB962C8B-B14F-4D97-AF65-F5344CB8AC3E}">
        <p14:creationId xmlns:p14="http://schemas.microsoft.com/office/powerpoint/2010/main" val="217976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78948" y="1647156"/>
            <a:ext cx="7386104" cy="1765618"/>
          </a:xfrm>
          <a:prstGeom prst="rect">
            <a:avLst/>
          </a:prstGeom>
        </p:spPr>
      </p:pic>
      <p:sp>
        <p:nvSpPr>
          <p:cNvPr id="6" name="Bent-Up Arrow 5"/>
          <p:cNvSpPr/>
          <p:nvPr/>
        </p:nvSpPr>
        <p:spPr>
          <a:xfrm rot="5400000">
            <a:off x="1022627" y="2020581"/>
            <a:ext cx="193589" cy="15240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Bent-Up Arrow 8"/>
          <p:cNvSpPr/>
          <p:nvPr/>
        </p:nvSpPr>
        <p:spPr>
          <a:xfrm rot="5400000">
            <a:off x="1380973" y="2296550"/>
            <a:ext cx="193589" cy="15240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Bent-Up Arrow 10"/>
          <p:cNvSpPr/>
          <p:nvPr/>
        </p:nvSpPr>
        <p:spPr>
          <a:xfrm rot="5400000">
            <a:off x="1776389" y="2581455"/>
            <a:ext cx="193589" cy="15240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Bent-Up Arrow 11"/>
          <p:cNvSpPr/>
          <p:nvPr/>
        </p:nvSpPr>
        <p:spPr>
          <a:xfrm rot="5400000">
            <a:off x="2147094" y="2881436"/>
            <a:ext cx="193589" cy="15240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Bent-Up Arrow 12"/>
          <p:cNvSpPr/>
          <p:nvPr/>
        </p:nvSpPr>
        <p:spPr>
          <a:xfrm rot="5400000">
            <a:off x="2534272" y="3165642"/>
            <a:ext cx="193589" cy="15240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a:off x="4828509" y="3175936"/>
            <a:ext cx="1977081" cy="1627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Bent-Up Arrow 14"/>
          <p:cNvSpPr/>
          <p:nvPr/>
        </p:nvSpPr>
        <p:spPr>
          <a:xfrm rot="5400000" flipH="1" flipV="1">
            <a:off x="7503751" y="2821711"/>
            <a:ext cx="160637" cy="304802"/>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Bent-Up Arrow 15"/>
          <p:cNvSpPr/>
          <p:nvPr/>
        </p:nvSpPr>
        <p:spPr>
          <a:xfrm rot="5400000" flipH="1" flipV="1">
            <a:off x="7106275" y="2532027"/>
            <a:ext cx="160637" cy="284208"/>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Bent-Up Arrow 16"/>
          <p:cNvSpPr/>
          <p:nvPr/>
        </p:nvSpPr>
        <p:spPr>
          <a:xfrm rot="5400000" flipH="1" flipV="1">
            <a:off x="6732379" y="2289111"/>
            <a:ext cx="199971" cy="251252"/>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Bent-Up Arrow 17"/>
          <p:cNvSpPr/>
          <p:nvPr/>
        </p:nvSpPr>
        <p:spPr>
          <a:xfrm rot="5400000" flipH="1" flipV="1">
            <a:off x="6399880" y="1993806"/>
            <a:ext cx="193590" cy="205948"/>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ent-Up Arrow 18"/>
          <p:cNvSpPr/>
          <p:nvPr/>
        </p:nvSpPr>
        <p:spPr>
          <a:xfrm rot="5400000" flipH="1" flipV="1">
            <a:off x="6130092" y="1785800"/>
            <a:ext cx="193589" cy="15240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3"/>
          <a:stretch>
            <a:fillRect/>
          </a:stretch>
        </p:blipFill>
        <p:spPr>
          <a:xfrm>
            <a:off x="585932" y="4001619"/>
            <a:ext cx="3383664" cy="2176990"/>
          </a:xfrm>
          <a:prstGeom prst="rect">
            <a:avLst/>
          </a:prstGeom>
        </p:spPr>
      </p:pic>
      <p:pic>
        <p:nvPicPr>
          <p:cNvPr id="21" name="Picture 20"/>
          <p:cNvPicPr>
            <a:picLocks noChangeAspect="1"/>
          </p:cNvPicPr>
          <p:nvPr/>
        </p:nvPicPr>
        <p:blipFill>
          <a:blip r:embed="rId4"/>
          <a:stretch>
            <a:fillRect/>
          </a:stretch>
        </p:blipFill>
        <p:spPr>
          <a:xfrm>
            <a:off x="4200558" y="4010583"/>
            <a:ext cx="4549346" cy="1610162"/>
          </a:xfrm>
          <a:prstGeom prst="rect">
            <a:avLst/>
          </a:prstGeom>
        </p:spPr>
      </p:pic>
      <p:sp>
        <p:nvSpPr>
          <p:cNvPr id="23" name="TextBox 22"/>
          <p:cNvSpPr txBox="1"/>
          <p:nvPr/>
        </p:nvSpPr>
        <p:spPr>
          <a:xfrm>
            <a:off x="4374213" y="5752891"/>
            <a:ext cx="4202037" cy="707886"/>
          </a:xfrm>
          <a:prstGeom prst="rect">
            <a:avLst/>
          </a:prstGeom>
          <a:noFill/>
        </p:spPr>
        <p:txBody>
          <a:bodyPr wrap="square" rtlCol="0">
            <a:spAutoFit/>
          </a:bodyPr>
          <a:lstStyle/>
          <a:p>
            <a:pPr algn="ctr"/>
            <a:r>
              <a:rPr lang="en-US" sz="2000" dirty="0"/>
              <a:t>Recursive code is often a “natural” expression of the problem</a:t>
            </a:r>
          </a:p>
        </p:txBody>
      </p:sp>
      <p:sp>
        <p:nvSpPr>
          <p:cNvPr id="22" name="Title 1"/>
          <p:cNvSpPr>
            <a:spLocks noGrp="1"/>
          </p:cNvSpPr>
          <p:nvPr>
            <p:ph type="title"/>
          </p:nvPr>
        </p:nvSpPr>
        <p:spPr>
          <a:xfrm>
            <a:off x="628650" y="365126"/>
            <a:ext cx="7886700" cy="1103455"/>
          </a:xfrm>
        </p:spPr>
        <p:txBody>
          <a:bodyPr>
            <a:noAutofit/>
          </a:bodyPr>
          <a:lstStyle/>
          <a:p>
            <a:pPr algn="ctr"/>
            <a:r>
              <a:rPr lang="en-US" sz="3200" dirty="0">
                <a:latin typeface="+mn-lt"/>
              </a:rPr>
              <a:t>Recursive Factorial Call Stack</a:t>
            </a:r>
          </a:p>
        </p:txBody>
      </p:sp>
      <p:sp>
        <p:nvSpPr>
          <p:cNvPr id="4" name="Slide Number Placeholder 3"/>
          <p:cNvSpPr>
            <a:spLocks noGrp="1"/>
          </p:cNvSpPr>
          <p:nvPr>
            <p:ph type="sldNum" sz="quarter" idx="12"/>
          </p:nvPr>
        </p:nvSpPr>
        <p:spPr/>
        <p:txBody>
          <a:bodyPr/>
          <a:lstStyle/>
          <a:p>
            <a:fld id="{650AD656-6FF9-465D-B7B0-1CD0DD39CD23}" type="slidenum">
              <a:rPr lang="en-US" smtClean="0"/>
              <a:t>46</a:t>
            </a:fld>
            <a:endParaRPr lang="en-US" dirty="0"/>
          </a:p>
        </p:txBody>
      </p:sp>
    </p:spTree>
    <p:extLst>
      <p:ext uri="{BB962C8B-B14F-4D97-AF65-F5344CB8AC3E}">
        <p14:creationId xmlns:p14="http://schemas.microsoft.com/office/powerpoint/2010/main" val="832258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1" grpId="0" animBg="1"/>
      <p:bldP spid="12" grpId="0" animBg="1"/>
      <p:bldP spid="13" grpId="0" animBg="1"/>
      <p:bldP spid="14" grpId="0" animBg="1"/>
      <p:bldP spid="15" grpId="0" animBg="1"/>
      <p:bldP spid="16" grpId="0" animBg="1"/>
      <p:bldP spid="17" grpId="0" animBg="1"/>
      <p:bldP spid="18" grpId="0" animBg="1"/>
      <p:bldP spid="19" grpId="0" animBg="1"/>
      <p:bldP spid="2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77738" y="1213643"/>
            <a:ext cx="6388524" cy="5424263"/>
          </a:xfrm>
          <a:prstGeom prst="rect">
            <a:avLst/>
          </a:prstGeom>
        </p:spPr>
      </p:pic>
      <p:sp>
        <p:nvSpPr>
          <p:cNvPr id="5" name="Bent-Up Arrow 4"/>
          <p:cNvSpPr/>
          <p:nvPr/>
        </p:nvSpPr>
        <p:spPr>
          <a:xfrm rot="5400000">
            <a:off x="1551950" y="1637528"/>
            <a:ext cx="193589" cy="15240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Bent-Up Arrow 5"/>
          <p:cNvSpPr/>
          <p:nvPr/>
        </p:nvSpPr>
        <p:spPr>
          <a:xfrm rot="5400000">
            <a:off x="1959723" y="2004113"/>
            <a:ext cx="193589" cy="15240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nt-Up Arrow 6"/>
          <p:cNvSpPr/>
          <p:nvPr/>
        </p:nvSpPr>
        <p:spPr>
          <a:xfrm rot="5400000">
            <a:off x="2429279" y="2317152"/>
            <a:ext cx="193589" cy="15240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ent-Up Arrow 7"/>
          <p:cNvSpPr/>
          <p:nvPr/>
        </p:nvSpPr>
        <p:spPr>
          <a:xfrm rot="5400000">
            <a:off x="2857648" y="2654902"/>
            <a:ext cx="193589" cy="15240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Bent-Up Arrow 8"/>
          <p:cNvSpPr/>
          <p:nvPr/>
        </p:nvSpPr>
        <p:spPr>
          <a:xfrm rot="5400000">
            <a:off x="3327205" y="2992654"/>
            <a:ext cx="193589" cy="15240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p:cNvSpPr/>
          <p:nvPr/>
        </p:nvSpPr>
        <p:spPr>
          <a:xfrm>
            <a:off x="3696772" y="3286901"/>
            <a:ext cx="98854" cy="2471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p:cNvSpPr/>
          <p:nvPr/>
        </p:nvSpPr>
        <p:spPr>
          <a:xfrm>
            <a:off x="3696772" y="3975202"/>
            <a:ext cx="98854" cy="2471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p:cNvSpPr/>
          <p:nvPr/>
        </p:nvSpPr>
        <p:spPr>
          <a:xfrm>
            <a:off x="4141612" y="4931233"/>
            <a:ext cx="107093" cy="6760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p:cNvSpPr/>
          <p:nvPr/>
        </p:nvSpPr>
        <p:spPr>
          <a:xfrm>
            <a:off x="3696772" y="5999032"/>
            <a:ext cx="98854" cy="2471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Bent-Up Arrow 22"/>
          <p:cNvSpPr/>
          <p:nvPr/>
        </p:nvSpPr>
        <p:spPr>
          <a:xfrm rot="5400000" flipH="1" flipV="1">
            <a:off x="5383242" y="3112091"/>
            <a:ext cx="3798114" cy="226522"/>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Bent-Up Arrow 25"/>
          <p:cNvSpPr/>
          <p:nvPr/>
        </p:nvSpPr>
        <p:spPr>
          <a:xfrm rot="5400000" flipH="1" flipV="1">
            <a:off x="6877898" y="6019124"/>
            <a:ext cx="828377" cy="206947"/>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p:cNvSpPr txBox="1">
            <a:spLocks/>
          </p:cNvSpPr>
          <p:nvPr/>
        </p:nvSpPr>
        <p:spPr>
          <a:xfrm>
            <a:off x="628650" y="365126"/>
            <a:ext cx="7886700" cy="1103455"/>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Recursive Solve</a:t>
            </a:r>
          </a:p>
        </p:txBody>
      </p:sp>
      <p:sp>
        <p:nvSpPr>
          <p:cNvPr id="2" name="Slide Number Placeholder 1"/>
          <p:cNvSpPr>
            <a:spLocks noGrp="1"/>
          </p:cNvSpPr>
          <p:nvPr>
            <p:ph type="sldNum" sz="quarter" idx="12"/>
          </p:nvPr>
        </p:nvSpPr>
        <p:spPr/>
        <p:txBody>
          <a:bodyPr/>
          <a:lstStyle/>
          <a:p>
            <a:fld id="{650AD656-6FF9-465D-B7B0-1CD0DD39CD23}" type="slidenum">
              <a:rPr lang="en-US" smtClean="0"/>
              <a:t>47</a:t>
            </a:fld>
            <a:endParaRPr lang="en-US" dirty="0"/>
          </a:p>
        </p:txBody>
      </p:sp>
    </p:spTree>
    <p:extLst>
      <p:ext uri="{BB962C8B-B14F-4D97-AF65-F5344CB8AC3E}">
        <p14:creationId xmlns:p14="http://schemas.microsoft.com/office/powerpoint/2010/main" val="2472054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5" grpId="0" animBg="1"/>
      <p:bldP spid="17" grpId="0" animBg="1"/>
      <p:bldP spid="23" grpId="0" animBg="1"/>
      <p:bldP spid="2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48045" y="1287912"/>
            <a:ext cx="6847911" cy="5255374"/>
          </a:xfrm>
          <a:prstGeom prst="rect">
            <a:avLst/>
          </a:prstGeom>
        </p:spPr>
      </p:pic>
      <p:sp>
        <p:nvSpPr>
          <p:cNvPr id="18" name="Rectangle 17"/>
          <p:cNvSpPr/>
          <p:nvPr/>
        </p:nvSpPr>
        <p:spPr>
          <a:xfrm>
            <a:off x="3422938" y="4703631"/>
            <a:ext cx="1857516" cy="2884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628650" y="365126"/>
            <a:ext cx="7886700" cy="110345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Recursive Solve</a:t>
            </a:r>
          </a:p>
        </p:txBody>
      </p:sp>
      <p:sp>
        <p:nvSpPr>
          <p:cNvPr id="3" name="Slide Number Placeholder 2"/>
          <p:cNvSpPr>
            <a:spLocks noGrp="1"/>
          </p:cNvSpPr>
          <p:nvPr>
            <p:ph type="sldNum" sz="quarter" idx="12"/>
          </p:nvPr>
        </p:nvSpPr>
        <p:spPr/>
        <p:txBody>
          <a:bodyPr/>
          <a:lstStyle/>
          <a:p>
            <a:fld id="{650AD656-6FF9-465D-B7B0-1CD0DD39CD23}" type="slidenum">
              <a:rPr lang="en-US" smtClean="0"/>
              <a:t>48</a:t>
            </a:fld>
            <a:endParaRPr lang="en-US" dirty="0"/>
          </a:p>
        </p:txBody>
      </p:sp>
    </p:spTree>
    <p:extLst>
      <p:ext uri="{BB962C8B-B14F-4D97-AF65-F5344CB8AC3E}">
        <p14:creationId xmlns:p14="http://schemas.microsoft.com/office/powerpoint/2010/main" val="883258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71356" y="1483391"/>
            <a:ext cx="6601289" cy="4250144"/>
          </a:xfrm>
          <a:prstGeom prst="rect">
            <a:avLst/>
          </a:prstGeom>
        </p:spPr>
      </p:pic>
      <p:sp>
        <p:nvSpPr>
          <p:cNvPr id="6" name="Line Callout 1 5"/>
          <p:cNvSpPr/>
          <p:nvPr/>
        </p:nvSpPr>
        <p:spPr>
          <a:xfrm>
            <a:off x="5546640" y="3003406"/>
            <a:ext cx="1809750" cy="1210113"/>
          </a:xfrm>
          <a:prstGeom prst="borderCallout1">
            <a:avLst>
              <a:gd name="adj1" fmla="val 54443"/>
              <a:gd name="adj2" fmla="val -4762"/>
              <a:gd name="adj3" fmla="val 22256"/>
              <a:gd name="adj4" fmla="val -57292"/>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 four solutions found in 13 millionths of a second!</a:t>
            </a:r>
          </a:p>
        </p:txBody>
      </p:sp>
      <p:sp>
        <p:nvSpPr>
          <p:cNvPr id="5" name="Title 1"/>
          <p:cNvSpPr txBox="1">
            <a:spLocks/>
          </p:cNvSpPr>
          <p:nvPr/>
        </p:nvSpPr>
        <p:spPr>
          <a:xfrm>
            <a:off x="628650" y="365126"/>
            <a:ext cx="7886700" cy="110345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Recursive Solve</a:t>
            </a:r>
          </a:p>
        </p:txBody>
      </p:sp>
      <p:sp>
        <p:nvSpPr>
          <p:cNvPr id="2" name="Slide Number Placeholder 1"/>
          <p:cNvSpPr>
            <a:spLocks noGrp="1"/>
          </p:cNvSpPr>
          <p:nvPr>
            <p:ph type="sldNum" sz="quarter" idx="12"/>
          </p:nvPr>
        </p:nvSpPr>
        <p:spPr/>
        <p:txBody>
          <a:bodyPr/>
          <a:lstStyle/>
          <a:p>
            <a:fld id="{650AD656-6FF9-465D-B7B0-1CD0DD39CD23}" type="slidenum">
              <a:rPr lang="en-US" smtClean="0"/>
              <a:t>49</a:t>
            </a:fld>
            <a:endParaRPr lang="en-US" dirty="0"/>
          </a:p>
        </p:txBody>
      </p:sp>
    </p:spTree>
    <p:extLst>
      <p:ext uri="{BB962C8B-B14F-4D97-AF65-F5344CB8AC3E}">
        <p14:creationId xmlns:p14="http://schemas.microsoft.com/office/powerpoint/2010/main" val="2876340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a:t>9 scramble squares</a:t>
            </a:r>
          </a:p>
          <a:p>
            <a:r>
              <a:rPr lang="en-US" sz="2400" dirty="0"/>
              <a:t>4 possible rotations per square</a:t>
            </a:r>
          </a:p>
          <a:p>
            <a:r>
              <a:rPr lang="en-US" sz="2400" dirty="0"/>
              <a:t>9 x 4 = 36 possible “squares”</a:t>
            </a:r>
          </a:p>
          <a:p>
            <a:r>
              <a:rPr lang="en-US" sz="2400" dirty="0"/>
              <a:t>36 permute 9 =  ~ 34 trillion layouts</a:t>
            </a:r>
          </a:p>
          <a:p>
            <a:r>
              <a:rPr lang="en-US" sz="2400" dirty="0"/>
              <a:t>Testing one layout / sec = </a:t>
            </a:r>
            <a:r>
              <a:rPr lang="en-US" sz="2400" b="1" i="1" dirty="0">
                <a:solidFill>
                  <a:srgbClr val="FF0000"/>
                </a:solidFill>
              </a:rPr>
              <a:t>1M years</a:t>
            </a:r>
            <a:r>
              <a:rPr lang="en-US" sz="2400" dirty="0"/>
              <a:t> to test them all</a:t>
            </a:r>
          </a:p>
          <a:p>
            <a:endParaRPr lang="en-US" sz="2400" dirty="0"/>
          </a:p>
          <a:p>
            <a:r>
              <a:rPr lang="en-US" sz="2400" dirty="0"/>
              <a:t>Remember this frame of reference:</a:t>
            </a:r>
          </a:p>
          <a:p>
            <a:pPr marL="0" indent="0" algn="ctr">
              <a:buNone/>
            </a:pPr>
            <a:r>
              <a:rPr lang="en-US" sz="2400" b="1" dirty="0">
                <a:solidFill>
                  <a:srgbClr val="0070C0"/>
                </a:solidFill>
              </a:rPr>
              <a:t>There are only 32 million seconds in a year</a:t>
            </a:r>
          </a:p>
        </p:txBody>
      </p:sp>
      <p:sp>
        <p:nvSpPr>
          <p:cNvPr id="5" name="Title 1"/>
          <p:cNvSpPr>
            <a:spLocks noGrp="1"/>
          </p:cNvSpPr>
          <p:nvPr>
            <p:ph type="title"/>
          </p:nvPr>
        </p:nvSpPr>
        <p:spPr>
          <a:xfrm>
            <a:off x="628650" y="365126"/>
            <a:ext cx="7886700" cy="1103455"/>
          </a:xfrm>
        </p:spPr>
        <p:txBody>
          <a:bodyPr>
            <a:noAutofit/>
          </a:bodyPr>
          <a:lstStyle/>
          <a:p>
            <a:pPr algn="ctr"/>
            <a:r>
              <a:rPr lang="en-US" sz="3200" dirty="0">
                <a:latin typeface="+mn-lt"/>
              </a:rPr>
              <a:t>Frame of Reference</a:t>
            </a:r>
          </a:p>
        </p:txBody>
      </p:sp>
      <p:sp>
        <p:nvSpPr>
          <p:cNvPr id="6" name="Slide Number Placeholder 5"/>
          <p:cNvSpPr>
            <a:spLocks noGrp="1"/>
          </p:cNvSpPr>
          <p:nvPr>
            <p:ph type="sldNum" sz="quarter" idx="12"/>
          </p:nvPr>
        </p:nvSpPr>
        <p:spPr/>
        <p:txBody>
          <a:bodyPr/>
          <a:lstStyle/>
          <a:p>
            <a:fld id="{650AD656-6FF9-465D-B7B0-1CD0DD39CD23}" type="slidenum">
              <a:rPr lang="en-US" smtClean="0"/>
              <a:t>5</a:t>
            </a:fld>
            <a:endParaRPr lang="en-US" dirty="0"/>
          </a:p>
        </p:txBody>
      </p:sp>
    </p:spTree>
    <p:extLst>
      <p:ext uri="{BB962C8B-B14F-4D97-AF65-F5344CB8AC3E}">
        <p14:creationId xmlns:p14="http://schemas.microsoft.com/office/powerpoint/2010/main" val="4013469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spcBef>
                <a:spcPts val="0"/>
              </a:spcBef>
              <a:spcAft>
                <a:spcPts val="1200"/>
              </a:spcAft>
            </a:pPr>
            <a:r>
              <a:rPr lang="en-US" sz="2400" dirty="0"/>
              <a:t>The code recurses from position to position + 1, trying to place every tile in that position, in every rotation, that can fit the board so far.</a:t>
            </a:r>
          </a:p>
          <a:p>
            <a:pPr>
              <a:spcBef>
                <a:spcPts val="0"/>
              </a:spcBef>
              <a:spcAft>
                <a:spcPts val="1200"/>
              </a:spcAft>
            </a:pPr>
            <a:r>
              <a:rPr lang="en-US" sz="2400" dirty="0"/>
              <a:t>The code does not waste time creating &amp; checking tile permutations which </a:t>
            </a:r>
            <a:r>
              <a:rPr lang="en-US" sz="2400" b="1" dirty="0">
                <a:solidFill>
                  <a:srgbClr val="FF0000"/>
                </a:solidFill>
              </a:rPr>
              <a:t>cannot possibly work.</a:t>
            </a:r>
          </a:p>
          <a:p>
            <a:pPr>
              <a:spcBef>
                <a:spcPts val="0"/>
              </a:spcBef>
              <a:spcAft>
                <a:spcPts val="1200"/>
              </a:spcAft>
            </a:pPr>
            <a:r>
              <a:rPr lang="en-US" sz="2400" dirty="0"/>
              <a:t>The </a:t>
            </a:r>
            <a:r>
              <a:rPr lang="en-US" sz="2400" b="1" dirty="0">
                <a:solidFill>
                  <a:srgbClr val="0070C0"/>
                </a:solidFill>
              </a:rPr>
              <a:t>terminating condition</a:t>
            </a:r>
            <a:r>
              <a:rPr lang="en-US" sz="2400" dirty="0"/>
              <a:t> in the recursive Solve() function causes the code to “bottom out” and then “back track” up the call stack when no more tiles or rotations can be found that work in the current board layout.</a:t>
            </a:r>
          </a:p>
          <a:p>
            <a:endParaRPr lang="en-US" dirty="0"/>
          </a:p>
          <a:p>
            <a:endParaRPr lang="en-US" dirty="0"/>
          </a:p>
        </p:txBody>
      </p:sp>
      <p:sp>
        <p:nvSpPr>
          <p:cNvPr id="5" name="Title 1"/>
          <p:cNvSpPr>
            <a:spLocks noGrp="1"/>
          </p:cNvSpPr>
          <p:nvPr>
            <p:ph type="title"/>
          </p:nvPr>
        </p:nvSpPr>
        <p:spPr>
          <a:xfrm>
            <a:off x="628650" y="365126"/>
            <a:ext cx="7886700" cy="1103455"/>
          </a:xfrm>
        </p:spPr>
        <p:txBody>
          <a:bodyPr>
            <a:noAutofit/>
          </a:bodyPr>
          <a:lstStyle/>
          <a:p>
            <a:pPr algn="ctr"/>
            <a:r>
              <a:rPr lang="en-US" sz="3200" dirty="0">
                <a:latin typeface="+mn-lt"/>
              </a:rPr>
              <a:t>Solving Scramble Squares</a:t>
            </a:r>
          </a:p>
        </p:txBody>
      </p:sp>
      <p:sp>
        <p:nvSpPr>
          <p:cNvPr id="6" name="Slide Number Placeholder 5"/>
          <p:cNvSpPr>
            <a:spLocks noGrp="1"/>
          </p:cNvSpPr>
          <p:nvPr>
            <p:ph type="sldNum" sz="quarter" idx="12"/>
          </p:nvPr>
        </p:nvSpPr>
        <p:spPr/>
        <p:txBody>
          <a:bodyPr/>
          <a:lstStyle/>
          <a:p>
            <a:fld id="{650AD656-6FF9-465D-B7B0-1CD0DD39CD23}" type="slidenum">
              <a:rPr lang="en-US" smtClean="0"/>
              <a:t>50</a:t>
            </a:fld>
            <a:endParaRPr lang="en-US" dirty="0"/>
          </a:p>
        </p:txBody>
      </p:sp>
    </p:spTree>
    <p:extLst>
      <p:ext uri="{BB962C8B-B14F-4D97-AF65-F5344CB8AC3E}">
        <p14:creationId xmlns:p14="http://schemas.microsoft.com/office/powerpoint/2010/main" val="3707892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825624"/>
            <a:ext cx="7886700" cy="4558699"/>
          </a:xfrm>
        </p:spPr>
        <p:txBody>
          <a:bodyPr>
            <a:normAutofit lnSpcReduction="10000"/>
          </a:bodyPr>
          <a:lstStyle/>
          <a:p>
            <a:pPr>
              <a:lnSpc>
                <a:spcPct val="100000"/>
              </a:lnSpc>
              <a:spcBef>
                <a:spcPts val="0"/>
              </a:spcBef>
              <a:spcAft>
                <a:spcPts val="1200"/>
              </a:spcAft>
            </a:pPr>
            <a:r>
              <a:rPr lang="en-US" sz="2400" dirty="0"/>
              <a:t>When writing code to solve a problem, your first step should be to consider the brute force approach.</a:t>
            </a:r>
          </a:p>
          <a:p>
            <a:pPr marL="685800" lvl="2">
              <a:lnSpc>
                <a:spcPct val="100000"/>
              </a:lnSpc>
              <a:spcBef>
                <a:spcPts val="0"/>
              </a:spcBef>
              <a:spcAft>
                <a:spcPts val="1200"/>
              </a:spcAft>
            </a:pPr>
            <a:r>
              <a:rPr lang="en-US" dirty="0"/>
              <a:t>Enumerate every possible layout of tiles and rotations</a:t>
            </a:r>
          </a:p>
          <a:p>
            <a:pPr marL="685800" lvl="2">
              <a:lnSpc>
                <a:spcPct val="100000"/>
              </a:lnSpc>
              <a:spcBef>
                <a:spcPts val="0"/>
              </a:spcBef>
              <a:spcAft>
                <a:spcPts val="1200"/>
              </a:spcAft>
            </a:pPr>
            <a:r>
              <a:rPr lang="en-US" dirty="0"/>
              <a:t>If the current layout is valid then Print() the board</a:t>
            </a:r>
          </a:p>
          <a:p>
            <a:pPr marL="685800" lvl="2">
              <a:lnSpc>
                <a:spcPct val="100000"/>
              </a:lnSpc>
              <a:spcBef>
                <a:spcPts val="0"/>
              </a:spcBef>
              <a:spcAft>
                <a:spcPts val="1200"/>
              </a:spcAft>
            </a:pPr>
            <a:r>
              <a:rPr lang="en-US" dirty="0"/>
              <a:t>Keep looping until all permutations are tried</a:t>
            </a:r>
          </a:p>
          <a:p>
            <a:pPr>
              <a:lnSpc>
                <a:spcPct val="110000"/>
              </a:lnSpc>
              <a:spcBef>
                <a:spcPts val="0"/>
              </a:spcBef>
              <a:spcAft>
                <a:spcPts val="1200"/>
              </a:spcAft>
            </a:pPr>
            <a:r>
              <a:rPr lang="en-US" sz="2400" dirty="0"/>
              <a:t>The code might be shorter, but the run time would be </a:t>
            </a:r>
            <a:r>
              <a:rPr lang="en-US" sz="2400" b="1" dirty="0">
                <a:solidFill>
                  <a:srgbClr val="FF0000"/>
                </a:solidFill>
              </a:rPr>
              <a:t>exponentially</a:t>
            </a:r>
            <a:r>
              <a:rPr lang="en-US" sz="2400" dirty="0"/>
              <a:t> longer.</a:t>
            </a:r>
          </a:p>
          <a:p>
            <a:pPr marL="685800" lvl="2">
              <a:lnSpc>
                <a:spcPct val="110000"/>
              </a:lnSpc>
              <a:spcBef>
                <a:spcPts val="0"/>
              </a:spcBef>
              <a:spcAft>
                <a:spcPts val="1200"/>
              </a:spcAft>
            </a:pPr>
            <a:r>
              <a:rPr lang="en-US" dirty="0"/>
              <a:t>Polynomial run times might be tractable if you distribute the problem across thousands of computers</a:t>
            </a:r>
          </a:p>
          <a:p>
            <a:pPr marL="685800" lvl="2">
              <a:lnSpc>
                <a:spcPct val="110000"/>
              </a:lnSpc>
              <a:spcBef>
                <a:spcPts val="0"/>
              </a:spcBef>
              <a:spcAft>
                <a:spcPts val="1200"/>
              </a:spcAft>
            </a:pPr>
            <a:r>
              <a:rPr lang="en-US" dirty="0"/>
              <a:t>However exponential run times cannot currently be solved by brute force. (Maybe by quantum computers…)</a:t>
            </a:r>
          </a:p>
          <a:p>
            <a:endParaRPr lang="en-US" dirty="0"/>
          </a:p>
        </p:txBody>
      </p:sp>
      <p:sp>
        <p:nvSpPr>
          <p:cNvPr id="5" name="Title 1"/>
          <p:cNvSpPr>
            <a:spLocks noGrp="1"/>
          </p:cNvSpPr>
          <p:nvPr>
            <p:ph type="title"/>
          </p:nvPr>
        </p:nvSpPr>
        <p:spPr>
          <a:xfrm>
            <a:off x="628650" y="365126"/>
            <a:ext cx="7886700" cy="1103455"/>
          </a:xfrm>
        </p:spPr>
        <p:txBody>
          <a:bodyPr>
            <a:noAutofit/>
          </a:bodyPr>
          <a:lstStyle/>
          <a:p>
            <a:pPr algn="ctr"/>
            <a:r>
              <a:rPr lang="en-US" sz="3200" dirty="0">
                <a:latin typeface="+mn-lt"/>
              </a:rPr>
              <a:t>Wouldn’t </a:t>
            </a:r>
            <a:r>
              <a:rPr lang="en-US" sz="3200" b="1" dirty="0">
                <a:latin typeface="+mn-lt"/>
              </a:rPr>
              <a:t>Brute Force</a:t>
            </a:r>
            <a:r>
              <a:rPr lang="en-US" sz="3200" dirty="0">
                <a:latin typeface="+mn-lt"/>
              </a:rPr>
              <a:t> Be Simpler?</a:t>
            </a:r>
          </a:p>
        </p:txBody>
      </p:sp>
      <p:sp>
        <p:nvSpPr>
          <p:cNvPr id="6" name="Slide Number Placeholder 5"/>
          <p:cNvSpPr>
            <a:spLocks noGrp="1"/>
          </p:cNvSpPr>
          <p:nvPr>
            <p:ph type="sldNum" sz="quarter" idx="12"/>
          </p:nvPr>
        </p:nvSpPr>
        <p:spPr/>
        <p:txBody>
          <a:bodyPr/>
          <a:lstStyle/>
          <a:p>
            <a:fld id="{650AD656-6FF9-465D-B7B0-1CD0DD39CD23}" type="slidenum">
              <a:rPr lang="en-US" smtClean="0"/>
              <a:t>51</a:t>
            </a:fld>
            <a:endParaRPr lang="en-US" dirty="0"/>
          </a:p>
        </p:txBody>
      </p:sp>
    </p:spTree>
    <p:extLst>
      <p:ext uri="{BB962C8B-B14F-4D97-AF65-F5344CB8AC3E}">
        <p14:creationId xmlns:p14="http://schemas.microsoft.com/office/powerpoint/2010/main" val="399140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Now you know…</a:t>
            </a:r>
          </a:p>
        </p:txBody>
      </p:sp>
      <p:sp>
        <p:nvSpPr>
          <p:cNvPr id="3" name="Content Placeholder 2"/>
          <p:cNvSpPr>
            <a:spLocks noGrp="1"/>
          </p:cNvSpPr>
          <p:nvPr>
            <p:ph idx="1"/>
          </p:nvPr>
        </p:nvSpPr>
        <p:spPr>
          <a:xfrm>
            <a:off x="628650" y="1638053"/>
            <a:ext cx="7886700" cy="4629884"/>
          </a:xfrm>
        </p:spPr>
        <p:txBody>
          <a:bodyPr>
            <a:noAutofit/>
          </a:bodyPr>
          <a:lstStyle/>
          <a:p>
            <a:pPr>
              <a:spcBef>
                <a:spcPts val="0"/>
              </a:spcBef>
              <a:spcAft>
                <a:spcPts val="1200"/>
              </a:spcAft>
            </a:pPr>
            <a:r>
              <a:rPr lang="en-US" sz="2400" dirty="0"/>
              <a:t>Before diving into a problem, take the time to </a:t>
            </a:r>
            <a:r>
              <a:rPr lang="en-US" sz="2400" b="1" dirty="0">
                <a:solidFill>
                  <a:srgbClr val="0070C0"/>
                </a:solidFill>
              </a:rPr>
              <a:t>form meaningful research questions</a:t>
            </a:r>
            <a:r>
              <a:rPr lang="en-US" sz="2400" dirty="0"/>
              <a:t> to help you analyze the situation systematically – see things as a scientist!</a:t>
            </a:r>
          </a:p>
          <a:p>
            <a:pPr>
              <a:spcBef>
                <a:spcPts val="0"/>
              </a:spcBef>
              <a:spcAft>
                <a:spcPts val="1200"/>
              </a:spcAft>
            </a:pPr>
            <a:r>
              <a:rPr lang="en-US" sz="2400" dirty="0"/>
              <a:t>Binary encoding often provides a way to have </a:t>
            </a:r>
            <a:r>
              <a:rPr lang="en-US" sz="2400" b="1" dirty="0"/>
              <a:t>unambiguous</a:t>
            </a:r>
            <a:r>
              <a:rPr lang="en-US" sz="2400" dirty="0"/>
              <a:t> input and output</a:t>
            </a:r>
          </a:p>
          <a:p>
            <a:pPr>
              <a:spcBef>
                <a:spcPts val="0"/>
              </a:spcBef>
              <a:spcAft>
                <a:spcPts val="1200"/>
              </a:spcAft>
            </a:pPr>
            <a:r>
              <a:rPr lang="en-US" sz="2400" b="1" dirty="0">
                <a:solidFill>
                  <a:srgbClr val="00B050"/>
                </a:solidFill>
              </a:rPr>
              <a:t>Recursion</a:t>
            </a:r>
            <a:r>
              <a:rPr lang="en-US" sz="2400" dirty="0"/>
              <a:t> is a powerful concept that enables efficient search algorithms</a:t>
            </a:r>
          </a:p>
          <a:p>
            <a:pPr>
              <a:spcBef>
                <a:spcPts val="0"/>
              </a:spcBef>
              <a:spcAft>
                <a:spcPts val="1200"/>
              </a:spcAft>
            </a:pPr>
            <a:r>
              <a:rPr lang="en-US" sz="2400" dirty="0"/>
              <a:t>You cannot conquer problems whose solution space grows exponentially (</a:t>
            </a:r>
            <a:r>
              <a:rPr lang="en-US" sz="2400" b="1" dirty="0">
                <a:solidFill>
                  <a:srgbClr val="FF0000"/>
                </a:solidFill>
              </a:rPr>
              <a:t>combinatorial explosion</a:t>
            </a:r>
            <a:r>
              <a:rPr lang="en-US" sz="2400" dirty="0"/>
              <a:t>) via </a:t>
            </a:r>
            <a:r>
              <a:rPr lang="en-US" sz="2400" b="1" dirty="0"/>
              <a:t>brute force </a:t>
            </a:r>
            <a:r>
              <a:rPr lang="en-US" sz="2400" dirty="0"/>
              <a:t>alone – you need to find a smarter way to quickly rule out permutations that cannot possibly be valid</a:t>
            </a:r>
          </a:p>
          <a:p>
            <a:pPr>
              <a:spcBef>
                <a:spcPts val="0"/>
              </a:spcBef>
              <a:spcAft>
                <a:spcPts val="1200"/>
              </a:spcAft>
            </a:pPr>
            <a:endParaRPr lang="en-US" sz="2400" dirty="0"/>
          </a:p>
        </p:txBody>
      </p:sp>
      <p:sp>
        <p:nvSpPr>
          <p:cNvPr id="4" name="Slide Number Placeholder 3"/>
          <p:cNvSpPr>
            <a:spLocks noGrp="1"/>
          </p:cNvSpPr>
          <p:nvPr>
            <p:ph type="sldNum" sz="quarter" idx="12"/>
          </p:nvPr>
        </p:nvSpPr>
        <p:spPr/>
        <p:txBody>
          <a:bodyPr/>
          <a:lstStyle/>
          <a:p>
            <a:fld id="{650AD656-6FF9-465D-B7B0-1CD0DD39CD23}" type="slidenum">
              <a:rPr lang="en-US" smtClean="0"/>
              <a:t>52</a:t>
            </a:fld>
            <a:endParaRPr lang="en-US" dirty="0"/>
          </a:p>
        </p:txBody>
      </p:sp>
    </p:spTree>
    <p:extLst>
      <p:ext uri="{BB962C8B-B14F-4D97-AF65-F5344CB8AC3E}">
        <p14:creationId xmlns:p14="http://schemas.microsoft.com/office/powerpoint/2010/main" val="384632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50126" y="1890840"/>
            <a:ext cx="8043749" cy="4472325"/>
          </a:xfrm>
          <a:prstGeom prst="rect">
            <a:avLst/>
          </a:prstGeom>
        </p:spPr>
      </p:pic>
      <p:sp>
        <p:nvSpPr>
          <p:cNvPr id="6" name="Title 1"/>
          <p:cNvSpPr>
            <a:spLocks noGrp="1"/>
          </p:cNvSpPr>
          <p:nvPr>
            <p:ph type="title"/>
          </p:nvPr>
        </p:nvSpPr>
        <p:spPr>
          <a:xfrm>
            <a:off x="628650" y="365126"/>
            <a:ext cx="7886700" cy="1103455"/>
          </a:xfrm>
        </p:spPr>
        <p:txBody>
          <a:bodyPr>
            <a:noAutofit/>
          </a:bodyPr>
          <a:lstStyle/>
          <a:p>
            <a:pPr algn="ctr"/>
            <a:r>
              <a:rPr lang="en-US" sz="3200" dirty="0">
                <a:latin typeface="+mn-lt"/>
              </a:rPr>
              <a:t>Why study Scramble Squares?</a:t>
            </a:r>
          </a:p>
        </p:txBody>
      </p:sp>
      <p:sp>
        <p:nvSpPr>
          <p:cNvPr id="4" name="Slide Number Placeholder 3"/>
          <p:cNvSpPr>
            <a:spLocks noGrp="1"/>
          </p:cNvSpPr>
          <p:nvPr>
            <p:ph type="sldNum" sz="quarter" idx="12"/>
          </p:nvPr>
        </p:nvSpPr>
        <p:spPr/>
        <p:txBody>
          <a:bodyPr/>
          <a:lstStyle/>
          <a:p>
            <a:fld id="{650AD656-6FF9-465D-B7B0-1CD0DD39CD23}" type="slidenum">
              <a:rPr lang="en-US" smtClean="0"/>
              <a:t>6</a:t>
            </a:fld>
            <a:endParaRPr lang="en-US" dirty="0"/>
          </a:p>
        </p:txBody>
      </p:sp>
    </p:spTree>
    <p:extLst>
      <p:ext uri="{BB962C8B-B14F-4D97-AF65-F5344CB8AC3E}">
        <p14:creationId xmlns:p14="http://schemas.microsoft.com/office/powerpoint/2010/main" val="1119715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a:t>Scramble Squares</a:t>
            </a:r>
          </a:p>
        </p:txBody>
      </p:sp>
      <p:sp>
        <p:nvSpPr>
          <p:cNvPr id="4" name="Content Placeholder 3"/>
          <p:cNvSpPr>
            <a:spLocks noGrp="1"/>
          </p:cNvSpPr>
          <p:nvPr>
            <p:ph sz="half" idx="2"/>
          </p:nvPr>
        </p:nvSpPr>
        <p:spPr>
          <a:xfrm>
            <a:off x="629842" y="2505075"/>
            <a:ext cx="3571455" cy="3684588"/>
          </a:xfrm>
        </p:spPr>
        <p:txBody>
          <a:bodyPr>
            <a:normAutofit fontScale="92500" lnSpcReduction="10000"/>
          </a:bodyPr>
          <a:lstStyle/>
          <a:p>
            <a:r>
              <a:rPr lang="en-US" dirty="0"/>
              <a:t>4 image types</a:t>
            </a:r>
          </a:p>
          <a:p>
            <a:r>
              <a:rPr lang="en-US" dirty="0"/>
              <a:t>Tiles have binding sites</a:t>
            </a:r>
          </a:p>
          <a:p>
            <a:r>
              <a:rPr lang="en-US" dirty="0"/>
              <a:t>Tiles rotate through a fixed location</a:t>
            </a:r>
          </a:p>
          <a:p>
            <a:r>
              <a:rPr lang="en-US" dirty="0"/>
              <a:t>Adjacent edges must have complimentary images that match</a:t>
            </a:r>
          </a:p>
          <a:p>
            <a:r>
              <a:rPr lang="en-US" dirty="0"/>
              <a:t>Avoid impossible layouts</a:t>
            </a:r>
          </a:p>
          <a:p>
            <a:endParaRPr lang="en-US" dirty="0"/>
          </a:p>
        </p:txBody>
      </p:sp>
      <p:sp>
        <p:nvSpPr>
          <p:cNvPr id="6" name="Text Placeholder 5"/>
          <p:cNvSpPr>
            <a:spLocks noGrp="1"/>
          </p:cNvSpPr>
          <p:nvPr>
            <p:ph type="body" sz="quarter" idx="3"/>
          </p:nvPr>
        </p:nvSpPr>
        <p:spPr/>
        <p:txBody>
          <a:bodyPr/>
          <a:lstStyle/>
          <a:p>
            <a:r>
              <a:rPr lang="en-US" dirty="0"/>
              <a:t>Protein Structures</a:t>
            </a:r>
          </a:p>
        </p:txBody>
      </p:sp>
      <p:sp>
        <p:nvSpPr>
          <p:cNvPr id="7" name="Content Placeholder 6"/>
          <p:cNvSpPr>
            <a:spLocks noGrp="1"/>
          </p:cNvSpPr>
          <p:nvPr>
            <p:ph sz="quarter" idx="4"/>
          </p:nvPr>
        </p:nvSpPr>
        <p:spPr>
          <a:xfrm>
            <a:off x="4629150" y="2505075"/>
            <a:ext cx="4078245" cy="3684588"/>
          </a:xfrm>
        </p:spPr>
        <p:txBody>
          <a:bodyPr>
            <a:normAutofit fontScale="92500" lnSpcReduction="10000"/>
          </a:bodyPr>
          <a:lstStyle/>
          <a:p>
            <a:r>
              <a:rPr lang="en-US" dirty="0"/>
              <a:t>4 base pairs in DNA</a:t>
            </a:r>
          </a:p>
          <a:p>
            <a:r>
              <a:rPr lang="en-US" dirty="0"/>
              <a:t>Proteins have binding sites</a:t>
            </a:r>
          </a:p>
          <a:p>
            <a:r>
              <a:rPr lang="en-US" dirty="0"/>
              <a:t>Amino acids rotate through bond angles</a:t>
            </a:r>
          </a:p>
          <a:p>
            <a:r>
              <a:rPr lang="en-US" dirty="0"/>
              <a:t>Hydrophobic and hydrophilic sections must align</a:t>
            </a:r>
          </a:p>
          <a:p>
            <a:r>
              <a:rPr lang="en-US" dirty="0"/>
              <a:t>Avoid high energy conformations</a:t>
            </a:r>
          </a:p>
        </p:txBody>
      </p:sp>
      <p:sp>
        <p:nvSpPr>
          <p:cNvPr id="8" name="TextBox 7"/>
          <p:cNvSpPr txBox="1"/>
          <p:nvPr/>
        </p:nvSpPr>
        <p:spPr>
          <a:xfrm rot="20535375">
            <a:off x="1243335" y="2998100"/>
            <a:ext cx="6212809" cy="1754326"/>
          </a:xfrm>
          <a:prstGeom prst="rect">
            <a:avLst/>
          </a:prstGeom>
          <a:solidFill>
            <a:schemeClr val="bg1">
              <a:lumMod val="75000"/>
            </a:schemeClr>
          </a:solidFill>
        </p:spPr>
        <p:txBody>
          <a:bodyPr wrap="square" rtlCol="0">
            <a:spAutoFit/>
          </a:bodyPr>
          <a:lstStyle/>
          <a:p>
            <a:pPr algn="ctr"/>
            <a:r>
              <a:rPr lang="en-US" sz="3600" b="1" dirty="0">
                <a:solidFill>
                  <a:srgbClr val="FF0000"/>
                </a:solidFill>
              </a:rPr>
              <a:t>We cannot solve the protein folding problem using brute force methods!</a:t>
            </a:r>
          </a:p>
        </p:txBody>
      </p:sp>
      <p:sp>
        <p:nvSpPr>
          <p:cNvPr id="9" name="Title 1"/>
          <p:cNvSpPr>
            <a:spLocks noGrp="1"/>
          </p:cNvSpPr>
          <p:nvPr>
            <p:ph type="title"/>
          </p:nvPr>
        </p:nvSpPr>
        <p:spPr>
          <a:xfrm>
            <a:off x="628650" y="365126"/>
            <a:ext cx="7886700" cy="1103455"/>
          </a:xfrm>
        </p:spPr>
        <p:txBody>
          <a:bodyPr>
            <a:noAutofit/>
          </a:bodyPr>
          <a:lstStyle/>
          <a:p>
            <a:pPr algn="ctr"/>
            <a:r>
              <a:rPr lang="en-US" sz="3200" dirty="0">
                <a:latin typeface="+mn-lt"/>
              </a:rPr>
              <a:t>Why study Scramble Squares?</a:t>
            </a:r>
          </a:p>
        </p:txBody>
      </p:sp>
      <p:sp>
        <p:nvSpPr>
          <p:cNvPr id="10" name="Slide Number Placeholder 9"/>
          <p:cNvSpPr>
            <a:spLocks noGrp="1"/>
          </p:cNvSpPr>
          <p:nvPr>
            <p:ph type="sldNum" sz="quarter" idx="12"/>
          </p:nvPr>
        </p:nvSpPr>
        <p:spPr/>
        <p:txBody>
          <a:bodyPr/>
          <a:lstStyle/>
          <a:p>
            <a:fld id="{650AD656-6FF9-465D-B7B0-1CD0DD39CD23}" type="slidenum">
              <a:rPr lang="en-US" smtClean="0"/>
              <a:t>7</a:t>
            </a:fld>
            <a:endParaRPr lang="en-US" dirty="0"/>
          </a:p>
        </p:txBody>
      </p:sp>
    </p:spTree>
    <p:extLst>
      <p:ext uri="{BB962C8B-B14F-4D97-AF65-F5344CB8AC3E}">
        <p14:creationId xmlns:p14="http://schemas.microsoft.com/office/powerpoint/2010/main" val="4235724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Assume you and I have the same puzzle but we are sitting in two physically different locations</a:t>
            </a:r>
          </a:p>
          <a:p>
            <a:r>
              <a:rPr lang="en-US" dirty="0"/>
              <a:t>Write down in </a:t>
            </a:r>
            <a:r>
              <a:rPr lang="en-US" b="1" dirty="0"/>
              <a:t>your own words</a:t>
            </a:r>
            <a:r>
              <a:rPr lang="en-US" dirty="0"/>
              <a:t>:</a:t>
            </a:r>
          </a:p>
          <a:p>
            <a:pPr marL="914400" lvl="1" indent="-457200">
              <a:buFont typeface="+mj-lt"/>
              <a:buAutoNum type="arabicPeriod"/>
            </a:pPr>
            <a:r>
              <a:rPr lang="en-US" dirty="0"/>
              <a:t>What analysis have you done to better understand the problem?</a:t>
            </a:r>
          </a:p>
          <a:p>
            <a:pPr marL="914400" lvl="1" indent="-457200">
              <a:buFont typeface="+mj-lt"/>
              <a:buAutoNum type="arabicPeriod"/>
            </a:pPr>
            <a:r>
              <a:rPr lang="en-US" dirty="0"/>
              <a:t>How can we </a:t>
            </a:r>
            <a:r>
              <a:rPr lang="en-US" b="1" dirty="0">
                <a:solidFill>
                  <a:srgbClr val="00B050"/>
                </a:solidFill>
              </a:rPr>
              <a:t>encode</a:t>
            </a:r>
            <a:r>
              <a:rPr lang="en-US" dirty="0"/>
              <a:t> the order and orientation of each puzzle piece, so you can tell me your solution </a:t>
            </a:r>
            <a:r>
              <a:rPr lang="en-US" b="1" dirty="0">
                <a:solidFill>
                  <a:srgbClr val="FF0000"/>
                </a:solidFill>
              </a:rPr>
              <a:t>over the phone?</a:t>
            </a:r>
          </a:p>
          <a:p>
            <a:pPr marL="914400" lvl="1" indent="-457200">
              <a:buFont typeface="+mj-lt"/>
              <a:buAutoNum type="arabicPeriod"/>
            </a:pPr>
            <a:r>
              <a:rPr lang="en-US" dirty="0"/>
              <a:t>What process I should follow to solve the Scramble Squares puzzle on my own?</a:t>
            </a:r>
          </a:p>
        </p:txBody>
      </p:sp>
      <p:sp>
        <p:nvSpPr>
          <p:cNvPr id="5" name="Title 1"/>
          <p:cNvSpPr>
            <a:spLocks noGrp="1"/>
          </p:cNvSpPr>
          <p:nvPr>
            <p:ph type="title"/>
          </p:nvPr>
        </p:nvSpPr>
        <p:spPr>
          <a:xfrm>
            <a:off x="628650" y="365126"/>
            <a:ext cx="7886700" cy="1103455"/>
          </a:xfrm>
        </p:spPr>
        <p:txBody>
          <a:bodyPr>
            <a:noAutofit/>
          </a:bodyPr>
          <a:lstStyle/>
          <a:p>
            <a:pPr algn="ctr"/>
            <a:r>
              <a:rPr lang="en-US" sz="3200" dirty="0">
                <a:latin typeface="+mn-lt"/>
              </a:rPr>
              <a:t>Scramble Squares</a:t>
            </a:r>
          </a:p>
        </p:txBody>
      </p:sp>
      <p:sp>
        <p:nvSpPr>
          <p:cNvPr id="6" name="Slide Number Placeholder 5"/>
          <p:cNvSpPr>
            <a:spLocks noGrp="1"/>
          </p:cNvSpPr>
          <p:nvPr>
            <p:ph type="sldNum" sz="quarter" idx="12"/>
          </p:nvPr>
        </p:nvSpPr>
        <p:spPr/>
        <p:txBody>
          <a:bodyPr/>
          <a:lstStyle/>
          <a:p>
            <a:fld id="{650AD656-6FF9-465D-B7B0-1CD0DD39CD23}" type="slidenum">
              <a:rPr lang="en-US" smtClean="0"/>
              <a:t>8</a:t>
            </a:fld>
            <a:endParaRPr lang="en-US" dirty="0"/>
          </a:p>
        </p:txBody>
      </p:sp>
    </p:spTree>
    <p:extLst>
      <p:ext uri="{BB962C8B-B14F-4D97-AF65-F5344CB8AC3E}">
        <p14:creationId xmlns:p14="http://schemas.microsoft.com/office/powerpoint/2010/main" val="363277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Don’t just look at the pieces – </a:t>
            </a:r>
            <a:r>
              <a:rPr lang="en-US" b="1" i="1" dirty="0">
                <a:solidFill>
                  <a:srgbClr val="00B050"/>
                </a:solidFill>
              </a:rPr>
              <a:t>see</a:t>
            </a:r>
            <a:r>
              <a:rPr lang="en-US" dirty="0"/>
              <a:t> them</a:t>
            </a:r>
          </a:p>
          <a:p>
            <a:r>
              <a:rPr lang="en-US" dirty="0"/>
              <a:t>What </a:t>
            </a:r>
            <a:r>
              <a:rPr lang="en-US" b="1" dirty="0">
                <a:solidFill>
                  <a:srgbClr val="FF0000"/>
                </a:solidFill>
              </a:rPr>
              <a:t>research questions</a:t>
            </a:r>
            <a:r>
              <a:rPr lang="en-US" dirty="0">
                <a:solidFill>
                  <a:srgbClr val="FF0000"/>
                </a:solidFill>
              </a:rPr>
              <a:t> </a:t>
            </a:r>
            <a:r>
              <a:rPr lang="en-US" dirty="0"/>
              <a:t>can you pose about your puzzle set?</a:t>
            </a:r>
          </a:p>
          <a:p>
            <a:r>
              <a:rPr lang="en-US" dirty="0"/>
              <a:t>What types of </a:t>
            </a:r>
            <a:r>
              <a:rPr lang="en-US" b="1" dirty="0"/>
              <a:t>analysis </a:t>
            </a:r>
            <a:r>
              <a:rPr lang="en-US" b="1" i="1" dirty="0"/>
              <a:t>of each piece </a:t>
            </a:r>
            <a:r>
              <a:rPr lang="en-US" dirty="0"/>
              <a:t>could help guide you to a solution?</a:t>
            </a:r>
          </a:p>
          <a:p>
            <a:r>
              <a:rPr lang="en-US" dirty="0"/>
              <a:t>What makes one set of Scramble Squares </a:t>
            </a:r>
            <a:r>
              <a:rPr lang="en-US" u="sng" dirty="0"/>
              <a:t>harder</a:t>
            </a:r>
            <a:r>
              <a:rPr lang="en-US" dirty="0"/>
              <a:t> (or easier) to solve than another?</a:t>
            </a:r>
          </a:p>
          <a:p>
            <a:endParaRPr lang="en-US" dirty="0"/>
          </a:p>
        </p:txBody>
      </p:sp>
      <p:sp>
        <p:nvSpPr>
          <p:cNvPr id="5" name="Title 1"/>
          <p:cNvSpPr>
            <a:spLocks noGrp="1"/>
          </p:cNvSpPr>
          <p:nvPr>
            <p:ph type="title"/>
          </p:nvPr>
        </p:nvSpPr>
        <p:spPr>
          <a:xfrm>
            <a:off x="628650" y="365126"/>
            <a:ext cx="7886700" cy="1103455"/>
          </a:xfrm>
        </p:spPr>
        <p:txBody>
          <a:bodyPr>
            <a:noAutofit/>
          </a:bodyPr>
          <a:lstStyle/>
          <a:p>
            <a:pPr algn="ctr"/>
            <a:r>
              <a:rPr lang="en-US" sz="3200" dirty="0">
                <a:latin typeface="+mn-lt"/>
              </a:rPr>
              <a:t>Solve It Like A Scientist!</a:t>
            </a:r>
          </a:p>
        </p:txBody>
      </p:sp>
      <p:sp>
        <p:nvSpPr>
          <p:cNvPr id="6" name="Slide Number Placeholder 5"/>
          <p:cNvSpPr>
            <a:spLocks noGrp="1"/>
          </p:cNvSpPr>
          <p:nvPr>
            <p:ph type="sldNum" sz="quarter" idx="12"/>
          </p:nvPr>
        </p:nvSpPr>
        <p:spPr/>
        <p:txBody>
          <a:bodyPr/>
          <a:lstStyle/>
          <a:p>
            <a:fld id="{650AD656-6FF9-465D-B7B0-1CD0DD39CD23}" type="slidenum">
              <a:rPr lang="en-US" smtClean="0"/>
              <a:t>9</a:t>
            </a:fld>
            <a:endParaRPr lang="en-US" dirty="0"/>
          </a:p>
        </p:txBody>
      </p:sp>
    </p:spTree>
    <p:extLst>
      <p:ext uri="{BB962C8B-B14F-4D97-AF65-F5344CB8AC3E}">
        <p14:creationId xmlns:p14="http://schemas.microsoft.com/office/powerpoint/2010/main" val="1094333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3315</TotalTime>
  <Words>2515</Words>
  <Application>Microsoft Office PowerPoint</Application>
  <PresentationFormat>On-screen Show (4:3)</PresentationFormat>
  <Paragraphs>631</Paragraphs>
  <Slides>52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Calibri</vt:lpstr>
      <vt:lpstr>Calibri Light</vt:lpstr>
      <vt:lpstr>Consolas</vt:lpstr>
      <vt:lpstr>Office Theme</vt:lpstr>
      <vt:lpstr>PowerPoint Presentation</vt:lpstr>
      <vt:lpstr>Session Goals</vt:lpstr>
      <vt:lpstr>Scramble Squares</vt:lpstr>
      <vt:lpstr>Frame of Reference</vt:lpstr>
      <vt:lpstr>Frame of Reference</vt:lpstr>
      <vt:lpstr>Why study Scramble Squares?</vt:lpstr>
      <vt:lpstr>Why study Scramble Squares?</vt:lpstr>
      <vt:lpstr>Scramble Squares</vt:lpstr>
      <vt:lpstr>Solve It Like A Scientist!</vt:lpstr>
      <vt:lpstr>Research Questions</vt:lpstr>
      <vt:lpstr>Research Questions</vt:lpstr>
      <vt:lpstr>Research Questions</vt:lpstr>
      <vt:lpstr>Research Questions</vt:lpstr>
      <vt:lpstr>Research Questions</vt:lpstr>
      <vt:lpstr>Research Questions</vt:lpstr>
      <vt:lpstr>Research Questions</vt:lpstr>
      <vt:lpstr>Research Questions</vt:lpstr>
      <vt:lpstr>Encoding Tile Id and Position #</vt:lpstr>
      <vt:lpstr>Initial State Assignment is Arbitrary</vt:lpstr>
      <vt:lpstr>Encoding Bindings and Rotations</vt:lpstr>
      <vt:lpstr>Encoding Bindings and Rotations</vt:lpstr>
      <vt:lpstr>A Position Points To A Tile If Placed</vt:lpstr>
      <vt:lpstr>A Position is NULL if No Tile is Placed</vt:lpstr>
      <vt:lpstr>A Solution Written in Matrix Form</vt:lpstr>
      <vt:lpstr>Encoding Half Images</vt:lpstr>
      <vt:lpstr>Encoding Half Images (Base 10)</vt:lpstr>
      <vt:lpstr>Encoding Half Images (Base 10)</vt:lpstr>
      <vt:lpstr>Encoding Half Images (Powers of 2)</vt:lpstr>
      <vt:lpstr>Encoding Half Images (Powers of 2)</vt:lpstr>
      <vt:lpstr>The “Tile” class</vt:lpstr>
      <vt:lpstr>The Tile “constructor”</vt:lpstr>
      <vt:lpstr>The Board “constructor”</vt:lpstr>
      <vt:lpstr>The Print() method</vt:lpstr>
      <vt:lpstr>IsMatch() method</vt:lpstr>
      <vt:lpstr>IsMatch() method</vt:lpstr>
      <vt:lpstr>IsMatch() method</vt:lpstr>
      <vt:lpstr>IsMatch() method</vt:lpstr>
      <vt:lpstr>CanPlaceTile() method</vt:lpstr>
      <vt:lpstr>CanPlaceTile() method</vt:lpstr>
      <vt:lpstr>CanPlaceTile() method</vt:lpstr>
      <vt:lpstr>CanPlaceTile() method</vt:lpstr>
      <vt:lpstr>PowerPoint Presentation</vt:lpstr>
      <vt:lpstr>Recursion</vt:lpstr>
      <vt:lpstr>Iterative Factorial</vt:lpstr>
      <vt:lpstr>Recursive Factorial</vt:lpstr>
      <vt:lpstr>Recursive Factorial Call Stack</vt:lpstr>
      <vt:lpstr>PowerPoint Presentation</vt:lpstr>
      <vt:lpstr>PowerPoint Presentation</vt:lpstr>
      <vt:lpstr>PowerPoint Presentation</vt:lpstr>
      <vt:lpstr>Solving Scramble Squares</vt:lpstr>
      <vt:lpstr>Wouldn’t Brute Force Be Simpler?</vt:lpstr>
      <vt:lpstr>Now you know…</vt:lpstr>
    </vt:vector>
  </TitlesOfParts>
  <Company>Personal Use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MSN Biersach</dc:creator>
  <cp:lastModifiedBy>David MSN Biersach</cp:lastModifiedBy>
  <cp:revision>559</cp:revision>
  <cp:lastPrinted>2015-06-01T00:45:11Z</cp:lastPrinted>
  <dcterms:created xsi:type="dcterms:W3CDTF">2014-09-21T17:58:26Z</dcterms:created>
  <dcterms:modified xsi:type="dcterms:W3CDTF">2016-07-20T03:42:47Z</dcterms:modified>
</cp:coreProperties>
</file>